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sldIdLst>
    <p:sldId id="256" r:id="rId2"/>
    <p:sldId id="257" r:id="rId3"/>
    <p:sldId id="258" r:id="rId4"/>
    <p:sldId id="259" r:id="rId5"/>
    <p:sldId id="261" r:id="rId6"/>
    <p:sldId id="260" r:id="rId7"/>
    <p:sldId id="262" r:id="rId8"/>
    <p:sldId id="263" r:id="rId9"/>
    <p:sldId id="264" r:id="rId10"/>
    <p:sldId id="265" r:id="rId11"/>
    <p:sldId id="266" r:id="rId12"/>
    <p:sldId id="267" r:id="rId13"/>
    <p:sldId id="268" r:id="rId14"/>
    <p:sldId id="269" r:id="rId15"/>
    <p:sldId id="270" r:id="rId16"/>
    <p:sldId id="271" r:id="rId17"/>
    <p:sldId id="284" r:id="rId18"/>
    <p:sldId id="285" r:id="rId19"/>
    <p:sldId id="286" r:id="rId20"/>
    <p:sldId id="287" r:id="rId21"/>
    <p:sldId id="288" r:id="rId22"/>
    <p:sldId id="291" r:id="rId23"/>
    <p:sldId id="289" r:id="rId24"/>
    <p:sldId id="292" r:id="rId25"/>
    <p:sldId id="293" r:id="rId26"/>
    <p:sldId id="294" r:id="rId27"/>
    <p:sldId id="295" r:id="rId28"/>
    <p:sldId id="272" r:id="rId29"/>
    <p:sldId id="273" r:id="rId30"/>
    <p:sldId id="296" r:id="rId31"/>
    <p:sldId id="297" r:id="rId32"/>
    <p:sldId id="283" r:id="rId33"/>
    <p:sldId id="298"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B91C"/>
    <a:srgbClr val="00E4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851" autoAdjust="0"/>
    <p:restoredTop sz="94660"/>
  </p:normalViewPr>
  <p:slideViewPr>
    <p:cSldViewPr snapToGrid="0">
      <p:cViewPr varScale="1">
        <p:scale>
          <a:sx n="153" d="100"/>
          <a:sy n="153" d="100"/>
        </p:scale>
        <p:origin x="176"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001303-734F-4E3F-9FDC-079F008B7E91}" type="datetimeFigureOut">
              <a:rPr lang="en-IN" smtClean="0"/>
              <a:t>27/03/21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96833E6-CAE1-4C75-A965-97043E1BC12F}" type="slidenum">
              <a:rPr lang="en-IN" smtClean="0"/>
              <a:t>‹#›</a:t>
            </a:fld>
            <a:endParaRPr lang="en-IN"/>
          </a:p>
        </p:txBody>
      </p:sp>
    </p:spTree>
    <p:extLst>
      <p:ext uri="{BB962C8B-B14F-4D97-AF65-F5344CB8AC3E}">
        <p14:creationId xmlns:p14="http://schemas.microsoft.com/office/powerpoint/2010/main" val="23929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001303-734F-4E3F-9FDC-079F008B7E91}" type="datetimeFigureOut">
              <a:rPr lang="en-IN" smtClean="0"/>
              <a:t>27/03/21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96833E6-CAE1-4C75-A965-97043E1BC12F}" type="slidenum">
              <a:rPr lang="en-IN" smtClean="0"/>
              <a:t>‹#›</a:t>
            </a:fld>
            <a:endParaRPr lang="en-IN"/>
          </a:p>
        </p:txBody>
      </p:sp>
    </p:spTree>
    <p:extLst>
      <p:ext uri="{BB962C8B-B14F-4D97-AF65-F5344CB8AC3E}">
        <p14:creationId xmlns:p14="http://schemas.microsoft.com/office/powerpoint/2010/main" val="2042528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C7001303-734F-4E3F-9FDC-079F008B7E91}" type="datetimeFigureOut">
              <a:rPr lang="en-IN" smtClean="0"/>
              <a:t>27/03/21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96833E6-CAE1-4C75-A965-97043E1BC12F}" type="slidenum">
              <a:rPr lang="en-IN" smtClean="0"/>
              <a:t>‹#›</a:t>
            </a:fld>
            <a:endParaRPr lang="en-IN"/>
          </a:p>
        </p:txBody>
      </p:sp>
    </p:spTree>
    <p:extLst>
      <p:ext uri="{BB962C8B-B14F-4D97-AF65-F5344CB8AC3E}">
        <p14:creationId xmlns:p14="http://schemas.microsoft.com/office/powerpoint/2010/main" val="3338945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C7001303-734F-4E3F-9FDC-079F008B7E91}" type="datetimeFigureOut">
              <a:rPr lang="en-IN" smtClean="0"/>
              <a:t>27/03/21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96833E6-CAE1-4C75-A965-97043E1BC12F}" type="slidenum">
              <a:rPr lang="en-IN" smtClean="0"/>
              <a:t>‹#›</a:t>
            </a:fld>
            <a:endParaRPr lang="en-IN"/>
          </a:p>
        </p:txBody>
      </p:sp>
    </p:spTree>
    <p:extLst>
      <p:ext uri="{BB962C8B-B14F-4D97-AF65-F5344CB8AC3E}">
        <p14:creationId xmlns:p14="http://schemas.microsoft.com/office/powerpoint/2010/main" val="5714124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001303-734F-4E3F-9FDC-079F008B7E91}" type="datetimeFigureOut">
              <a:rPr lang="en-IN" smtClean="0"/>
              <a:t>27/03/21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96833E6-CAE1-4C75-A965-97043E1BC12F}" type="slidenum">
              <a:rPr lang="en-IN" smtClean="0"/>
              <a:t>‹#›</a:t>
            </a:fld>
            <a:endParaRPr lang="en-IN"/>
          </a:p>
        </p:txBody>
      </p:sp>
    </p:spTree>
    <p:extLst>
      <p:ext uri="{BB962C8B-B14F-4D97-AF65-F5344CB8AC3E}">
        <p14:creationId xmlns:p14="http://schemas.microsoft.com/office/powerpoint/2010/main" val="32018615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001303-734F-4E3F-9FDC-079F008B7E91}" type="datetimeFigureOut">
              <a:rPr lang="en-IN" smtClean="0"/>
              <a:t>27/03/21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96833E6-CAE1-4C75-A965-97043E1BC12F}" type="slidenum">
              <a:rPr lang="en-IN" smtClean="0"/>
              <a:t>‹#›</a:t>
            </a:fld>
            <a:endParaRPr lang="en-IN"/>
          </a:p>
        </p:txBody>
      </p:sp>
    </p:spTree>
    <p:extLst>
      <p:ext uri="{BB962C8B-B14F-4D97-AF65-F5344CB8AC3E}">
        <p14:creationId xmlns:p14="http://schemas.microsoft.com/office/powerpoint/2010/main" val="32041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001303-734F-4E3F-9FDC-079F008B7E91}" type="datetimeFigureOut">
              <a:rPr lang="en-IN" smtClean="0"/>
              <a:t>27/03/21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96833E6-CAE1-4C75-A965-97043E1BC12F}" type="slidenum">
              <a:rPr lang="en-IN" smtClean="0"/>
              <a:t>‹#›</a:t>
            </a:fld>
            <a:endParaRPr lang="en-IN"/>
          </a:p>
        </p:txBody>
      </p:sp>
    </p:spTree>
    <p:extLst>
      <p:ext uri="{BB962C8B-B14F-4D97-AF65-F5344CB8AC3E}">
        <p14:creationId xmlns:p14="http://schemas.microsoft.com/office/powerpoint/2010/main" val="3067849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001303-734F-4E3F-9FDC-079F008B7E91}" type="datetimeFigureOut">
              <a:rPr lang="en-IN" smtClean="0"/>
              <a:t>27/03/21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96833E6-CAE1-4C75-A965-97043E1BC12F}" type="slidenum">
              <a:rPr lang="en-IN" smtClean="0"/>
              <a:t>‹#›</a:t>
            </a:fld>
            <a:endParaRPr lang="en-IN"/>
          </a:p>
        </p:txBody>
      </p:sp>
    </p:spTree>
    <p:extLst>
      <p:ext uri="{BB962C8B-B14F-4D97-AF65-F5344CB8AC3E}">
        <p14:creationId xmlns:p14="http://schemas.microsoft.com/office/powerpoint/2010/main" val="1237324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001303-734F-4E3F-9FDC-079F008B7E91}" type="datetimeFigureOut">
              <a:rPr lang="en-IN" smtClean="0"/>
              <a:t>27/03/21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96833E6-CAE1-4C75-A965-97043E1BC12F}" type="slidenum">
              <a:rPr lang="en-IN" smtClean="0"/>
              <a:t>‹#›</a:t>
            </a:fld>
            <a:endParaRPr lang="en-IN"/>
          </a:p>
        </p:txBody>
      </p:sp>
    </p:spTree>
    <p:extLst>
      <p:ext uri="{BB962C8B-B14F-4D97-AF65-F5344CB8AC3E}">
        <p14:creationId xmlns:p14="http://schemas.microsoft.com/office/powerpoint/2010/main" val="2819199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001303-734F-4E3F-9FDC-079F008B7E91}" type="datetimeFigureOut">
              <a:rPr lang="en-IN" smtClean="0"/>
              <a:t>27/03/21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96833E6-CAE1-4C75-A965-97043E1BC12F}" type="slidenum">
              <a:rPr lang="en-IN" smtClean="0"/>
              <a:t>‹#›</a:t>
            </a:fld>
            <a:endParaRPr lang="en-IN"/>
          </a:p>
        </p:txBody>
      </p:sp>
    </p:spTree>
    <p:extLst>
      <p:ext uri="{BB962C8B-B14F-4D97-AF65-F5344CB8AC3E}">
        <p14:creationId xmlns:p14="http://schemas.microsoft.com/office/powerpoint/2010/main" val="700005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001303-734F-4E3F-9FDC-079F008B7E91}" type="datetimeFigureOut">
              <a:rPr lang="en-IN" smtClean="0"/>
              <a:t>27/03/21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96833E6-CAE1-4C75-A965-97043E1BC12F}" type="slidenum">
              <a:rPr lang="en-IN" smtClean="0"/>
              <a:t>‹#›</a:t>
            </a:fld>
            <a:endParaRPr lang="en-IN"/>
          </a:p>
        </p:txBody>
      </p:sp>
    </p:spTree>
    <p:extLst>
      <p:ext uri="{BB962C8B-B14F-4D97-AF65-F5344CB8AC3E}">
        <p14:creationId xmlns:p14="http://schemas.microsoft.com/office/powerpoint/2010/main" val="2029711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001303-734F-4E3F-9FDC-079F008B7E91}" type="datetimeFigureOut">
              <a:rPr lang="en-IN" smtClean="0"/>
              <a:t>27/03/21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96833E6-CAE1-4C75-A965-97043E1BC12F}" type="slidenum">
              <a:rPr lang="en-IN" smtClean="0"/>
              <a:t>‹#›</a:t>
            </a:fld>
            <a:endParaRPr lang="en-IN"/>
          </a:p>
        </p:txBody>
      </p:sp>
    </p:spTree>
    <p:extLst>
      <p:ext uri="{BB962C8B-B14F-4D97-AF65-F5344CB8AC3E}">
        <p14:creationId xmlns:p14="http://schemas.microsoft.com/office/powerpoint/2010/main" val="29887092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001303-734F-4E3F-9FDC-079F008B7E91}" type="datetimeFigureOut">
              <a:rPr lang="en-IN" smtClean="0"/>
              <a:t>27/03/21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96833E6-CAE1-4C75-A965-97043E1BC12F}" type="slidenum">
              <a:rPr lang="en-IN" smtClean="0"/>
              <a:t>‹#›</a:t>
            </a:fld>
            <a:endParaRPr lang="en-IN"/>
          </a:p>
        </p:txBody>
      </p:sp>
    </p:spTree>
    <p:extLst>
      <p:ext uri="{BB962C8B-B14F-4D97-AF65-F5344CB8AC3E}">
        <p14:creationId xmlns:p14="http://schemas.microsoft.com/office/powerpoint/2010/main" val="3715402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C7001303-734F-4E3F-9FDC-079F008B7E91}" type="datetimeFigureOut">
              <a:rPr lang="en-IN" smtClean="0"/>
              <a:t>27/03/21</a:t>
            </a:fld>
            <a:endParaRPr lang="en-IN"/>
          </a:p>
        </p:txBody>
      </p:sp>
      <p:sp>
        <p:nvSpPr>
          <p:cNvPr id="6" name="Footer Placeholder 5"/>
          <p:cNvSpPr>
            <a:spLocks noGrp="1"/>
          </p:cNvSpPr>
          <p:nvPr>
            <p:ph type="ftr" sz="quarter" idx="11"/>
          </p:nvPr>
        </p:nvSpPr>
        <p:spPr>
          <a:xfrm>
            <a:off x="590396" y="6041362"/>
            <a:ext cx="3295413" cy="365125"/>
          </a:xfrm>
        </p:spPr>
        <p:txBody>
          <a:bodyPr/>
          <a:lstStyle/>
          <a:p>
            <a:endParaRPr lang="en-IN"/>
          </a:p>
        </p:txBody>
      </p:sp>
      <p:sp>
        <p:nvSpPr>
          <p:cNvPr id="7" name="Slide Number Placeholder 6"/>
          <p:cNvSpPr>
            <a:spLocks noGrp="1"/>
          </p:cNvSpPr>
          <p:nvPr>
            <p:ph type="sldNum" sz="quarter" idx="12"/>
          </p:nvPr>
        </p:nvSpPr>
        <p:spPr>
          <a:xfrm>
            <a:off x="4862689" y="5915888"/>
            <a:ext cx="1062155" cy="490599"/>
          </a:xfrm>
        </p:spPr>
        <p:txBody>
          <a:bodyPr/>
          <a:lstStyle/>
          <a:p>
            <a:fld id="{096833E6-CAE1-4C75-A965-97043E1BC12F}" type="slidenum">
              <a:rPr lang="en-IN" smtClean="0"/>
              <a:t>‹#›</a:t>
            </a:fld>
            <a:endParaRPr lang="en-IN"/>
          </a:p>
        </p:txBody>
      </p:sp>
    </p:spTree>
    <p:extLst>
      <p:ext uri="{BB962C8B-B14F-4D97-AF65-F5344CB8AC3E}">
        <p14:creationId xmlns:p14="http://schemas.microsoft.com/office/powerpoint/2010/main" val="1752218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IN"/>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C7001303-734F-4E3F-9FDC-079F008B7E91}" type="datetimeFigureOut">
              <a:rPr lang="en-IN" smtClean="0"/>
              <a:t>27/03/21</a:t>
            </a:fld>
            <a:endParaRPr lang="en-IN"/>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096833E6-CAE1-4C75-A965-97043E1BC12F}" type="slidenum">
              <a:rPr lang="en-IN" smtClean="0"/>
              <a:t>‹#›</a:t>
            </a:fld>
            <a:endParaRPr lang="en-IN"/>
          </a:p>
        </p:txBody>
      </p:sp>
    </p:spTree>
    <p:extLst>
      <p:ext uri="{BB962C8B-B14F-4D97-AF65-F5344CB8AC3E}">
        <p14:creationId xmlns:p14="http://schemas.microsoft.com/office/powerpoint/2010/main" val="2209620061"/>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onlinecourses24x7.com/storage-area-network-san/" TargetMode="External"/><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www.pcworld.com/article/194360/raid-made-easy.html" TargetMode="External"/><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mapleapple11.blogspot.com/2011/02/nas-vs-san.html" TargetMode="External"/><Relationship Id="rId2" Type="http://schemas.openxmlformats.org/officeDocument/2006/relationships/image" Target="../media/image7.gi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www.ezrshelving.com/lever-arch-storage.html" TargetMode="External"/><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hyperlink" Target="http://techchunks.com/technology/top-5-reasons-network-attached-storage-nas-is-critical-for-backup/" TargetMode="External"/><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hyperlink" Target="https://www.uniquecomputingsolutions.com/network-attached-storage-what-does-it-mean-for-you/" TargetMode="External"/><Relationship Id="rId2" Type="http://schemas.openxmlformats.org/officeDocument/2006/relationships/image" Target="../media/image36.jp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wccftech.com/article/what-is-nas/" TargetMode="External"/><Relationship Id="rId2" Type="http://schemas.openxmlformats.org/officeDocument/2006/relationships/image" Target="../media/image37.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8" Type="http://schemas.openxmlformats.org/officeDocument/2006/relationships/hyperlink" Target="https://www.windowscentral.com/here-are-five-awesome-features-nas#:~:text=%205%20cool%20and%20creative%20ways%20to%20use,opens%20up%20the%20potential%20for%20collaborative...%20More%20" TargetMode="External"/><Relationship Id="rId3" Type="http://schemas.openxmlformats.org/officeDocument/2006/relationships/hyperlink" Target="https://searchstorage.techtarget.com/" TargetMode="External"/><Relationship Id="rId7" Type="http://schemas.openxmlformats.org/officeDocument/2006/relationships/hyperlink" Target="https://www.redhat.com/sysadmin/san-vs-nas" TargetMode="External"/><Relationship Id="rId2" Type="http://schemas.openxmlformats.org/officeDocument/2006/relationships/image" Target="../media/image45.jpeg"/><Relationship Id="rId1" Type="http://schemas.openxmlformats.org/officeDocument/2006/relationships/slideLayout" Target="../slideLayouts/slideLayout1.xml"/><Relationship Id="rId6" Type="http://schemas.openxmlformats.org/officeDocument/2006/relationships/hyperlink" Target="https://www.slideshare.net/ShashankBhatnagar3/nas-network-attached-storage-64574337" TargetMode="External"/><Relationship Id="rId5" Type="http://schemas.openxmlformats.org/officeDocument/2006/relationships/hyperlink" Target="https://www.enterprisestorageforum.com/hardware/network-storage/" TargetMode="External"/><Relationship Id="rId10" Type="http://schemas.openxmlformats.org/officeDocument/2006/relationships/hyperlink" Target="https://www.educba.com/cifs-vs-smb/" TargetMode="External"/><Relationship Id="rId4" Type="http://schemas.openxmlformats.org/officeDocument/2006/relationships/hyperlink" Target="https://whitehatsme.com/advantages-disadvantages-of-nas-for-small-business#:~:text=1%20One%20of%20the%20biggest%20advantages%20of%20NAS,the%20local%20area%20network.%20...%20More%20items...%20" TargetMode="External"/><Relationship Id="rId9" Type="http://schemas.openxmlformats.org/officeDocument/2006/relationships/hyperlink" Target="https://linuxize.com/post/how-to-install-and-configure-samba-on-ubuntu-18-04/"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opensourceforu.com/2019/02/building-your-own-storage-area-network-and-network-attached-storage/" TargetMode="External"/><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www.slideshare.net/felipeogutierrez/ustorage-a-storage-architecture-to-provide-blocklevel-storage-through-objectbased-storage" TargetMode="External"/><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Disk_array" TargetMode="External"/><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E8C13-6DCD-45B3-B7C0-729A5012868F}"/>
              </a:ext>
            </a:extLst>
          </p:cNvPr>
          <p:cNvSpPr>
            <a:spLocks noGrp="1"/>
          </p:cNvSpPr>
          <p:nvPr>
            <p:ph type="ctrTitle"/>
          </p:nvPr>
        </p:nvSpPr>
        <p:spPr/>
        <p:txBody>
          <a:bodyPr/>
          <a:lstStyle/>
          <a:p>
            <a:r>
              <a:rPr lang="en-US" dirty="0"/>
              <a:t>Linux for Network Storage</a:t>
            </a:r>
            <a:endParaRPr lang="en-IN" dirty="0"/>
          </a:p>
        </p:txBody>
      </p:sp>
      <p:sp>
        <p:nvSpPr>
          <p:cNvPr id="5" name="Subtitle 4">
            <a:extLst>
              <a:ext uri="{FF2B5EF4-FFF2-40B4-BE49-F238E27FC236}">
                <a16:creationId xmlns:a16="http://schemas.microsoft.com/office/drawing/2014/main" id="{59CF3F81-EE83-440F-ACB7-F0417A20086C}"/>
              </a:ext>
            </a:extLst>
          </p:cNvPr>
          <p:cNvSpPr>
            <a:spLocks noGrp="1"/>
          </p:cNvSpPr>
          <p:nvPr>
            <p:ph type="subTitle" idx="1"/>
          </p:nvPr>
        </p:nvSpPr>
        <p:spPr/>
        <p:txBody>
          <a:bodyPr>
            <a:normAutofit/>
          </a:bodyPr>
          <a:lstStyle/>
          <a:p>
            <a:r>
              <a:rPr lang="en-US" dirty="0"/>
              <a:t>By:</a:t>
            </a:r>
          </a:p>
        </p:txBody>
      </p:sp>
      <p:sp>
        <p:nvSpPr>
          <p:cNvPr id="6" name="TextBox 5">
            <a:extLst>
              <a:ext uri="{FF2B5EF4-FFF2-40B4-BE49-F238E27FC236}">
                <a16:creationId xmlns:a16="http://schemas.microsoft.com/office/drawing/2014/main" id="{C0FD2C86-87E8-46BB-B786-25F788DB73E7}"/>
              </a:ext>
            </a:extLst>
          </p:cNvPr>
          <p:cNvSpPr txBox="1"/>
          <p:nvPr/>
        </p:nvSpPr>
        <p:spPr>
          <a:xfrm>
            <a:off x="1304304" y="5715821"/>
            <a:ext cx="4791696" cy="646331"/>
          </a:xfrm>
          <a:prstGeom prst="rect">
            <a:avLst/>
          </a:prstGeom>
          <a:noFill/>
        </p:spPr>
        <p:txBody>
          <a:bodyPr wrap="none" rtlCol="0">
            <a:spAutoFit/>
          </a:bodyPr>
          <a:lstStyle/>
          <a:p>
            <a:r>
              <a:rPr lang="en-US" dirty="0"/>
              <a:t>Tarun Tanmay N049		Jai Verma N060</a:t>
            </a:r>
          </a:p>
          <a:p>
            <a:r>
              <a:rPr lang="en-US" dirty="0"/>
              <a:t>Suyog Shanker N065		Parth Saraf N066</a:t>
            </a:r>
          </a:p>
        </p:txBody>
      </p:sp>
    </p:spTree>
    <p:extLst>
      <p:ext uri="{BB962C8B-B14F-4D97-AF65-F5344CB8AC3E}">
        <p14:creationId xmlns:p14="http://schemas.microsoft.com/office/powerpoint/2010/main" val="16476635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93537-E91B-488B-BD28-6B0719BF2F3C}"/>
              </a:ext>
            </a:extLst>
          </p:cNvPr>
          <p:cNvSpPr>
            <a:spLocks noGrp="1"/>
          </p:cNvSpPr>
          <p:nvPr>
            <p:ph type="title"/>
          </p:nvPr>
        </p:nvSpPr>
        <p:spPr/>
        <p:txBody>
          <a:bodyPr/>
          <a:lstStyle/>
          <a:p>
            <a:r>
              <a:rPr lang="en-US" dirty="0"/>
              <a:t>Benefits of SAN</a:t>
            </a:r>
          </a:p>
        </p:txBody>
      </p:sp>
      <p:sp>
        <p:nvSpPr>
          <p:cNvPr id="3" name="Content Placeholder 2">
            <a:extLst>
              <a:ext uri="{FF2B5EF4-FFF2-40B4-BE49-F238E27FC236}">
                <a16:creationId xmlns:a16="http://schemas.microsoft.com/office/drawing/2014/main" id="{59554CB6-EAE9-43BE-BB46-6ED96032BA09}"/>
              </a:ext>
            </a:extLst>
          </p:cNvPr>
          <p:cNvSpPr>
            <a:spLocks noGrp="1"/>
          </p:cNvSpPr>
          <p:nvPr>
            <p:ph sz="half" idx="1"/>
          </p:nvPr>
        </p:nvSpPr>
        <p:spPr/>
        <p:txBody>
          <a:bodyPr/>
          <a:lstStyle/>
          <a:p>
            <a:pPr>
              <a:buFont typeface="+mj-lt"/>
              <a:buAutoNum type="arabicPeriod"/>
            </a:pPr>
            <a:r>
              <a:rPr lang="en-US" dirty="0"/>
              <a:t>High Performance</a:t>
            </a:r>
          </a:p>
          <a:p>
            <a:pPr>
              <a:buFont typeface="+mj-lt"/>
              <a:buAutoNum type="arabicPeriod"/>
            </a:pPr>
            <a:r>
              <a:rPr lang="en-US" dirty="0"/>
              <a:t>High Scalability</a:t>
            </a:r>
          </a:p>
          <a:p>
            <a:pPr>
              <a:buFont typeface="+mj-lt"/>
              <a:buAutoNum type="arabicPeriod"/>
            </a:pPr>
            <a:r>
              <a:rPr lang="en-US" dirty="0"/>
              <a:t>High Availability</a:t>
            </a:r>
          </a:p>
          <a:p>
            <a:pPr>
              <a:buFont typeface="+mj-lt"/>
              <a:buAutoNum type="arabicPeriod"/>
            </a:pPr>
            <a:r>
              <a:rPr lang="en-US" dirty="0"/>
              <a:t>Advanced Management Features</a:t>
            </a:r>
          </a:p>
        </p:txBody>
      </p:sp>
      <p:pic>
        <p:nvPicPr>
          <p:cNvPr id="6" name="Content Placeholder 5">
            <a:extLst>
              <a:ext uri="{FF2B5EF4-FFF2-40B4-BE49-F238E27FC236}">
                <a16:creationId xmlns:a16="http://schemas.microsoft.com/office/drawing/2014/main" id="{C97065AF-BE76-418B-9FEB-C613EB3918B3}"/>
              </a:ext>
            </a:extLst>
          </p:cNvPr>
          <p:cNvPicPr>
            <a:picLocks noGrp="1" noChangeAspect="1"/>
          </p:cNvPicPr>
          <p:nvPr>
            <p:ph sz="half" idx="2"/>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188075" y="2580445"/>
            <a:ext cx="5194300" cy="2922659"/>
          </a:xfrm>
        </p:spPr>
      </p:pic>
    </p:spTree>
    <p:extLst>
      <p:ext uri="{BB962C8B-B14F-4D97-AF65-F5344CB8AC3E}">
        <p14:creationId xmlns:p14="http://schemas.microsoft.com/office/powerpoint/2010/main" val="43528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B780D0-F9CF-4330-A959-1C438B91F910}"/>
              </a:ext>
            </a:extLst>
          </p:cNvPr>
          <p:cNvSpPr>
            <a:spLocks noGrp="1"/>
          </p:cNvSpPr>
          <p:nvPr>
            <p:ph type="title"/>
          </p:nvPr>
        </p:nvSpPr>
        <p:spPr/>
        <p:txBody>
          <a:bodyPr/>
          <a:lstStyle/>
          <a:p>
            <a:r>
              <a:rPr lang="en-US" dirty="0"/>
              <a:t>Disadvantages of SAN</a:t>
            </a:r>
          </a:p>
        </p:txBody>
      </p:sp>
      <p:sp>
        <p:nvSpPr>
          <p:cNvPr id="7" name="Content Placeholder 6">
            <a:extLst>
              <a:ext uri="{FF2B5EF4-FFF2-40B4-BE49-F238E27FC236}">
                <a16:creationId xmlns:a16="http://schemas.microsoft.com/office/drawing/2014/main" id="{0728C314-78C7-4DB2-9D11-6505683F5B01}"/>
              </a:ext>
            </a:extLst>
          </p:cNvPr>
          <p:cNvSpPr>
            <a:spLocks noGrp="1"/>
          </p:cNvSpPr>
          <p:nvPr>
            <p:ph sz="half" idx="1"/>
          </p:nvPr>
        </p:nvSpPr>
        <p:spPr/>
        <p:txBody>
          <a:bodyPr/>
          <a:lstStyle/>
          <a:p>
            <a:pPr>
              <a:buFont typeface="+mj-lt"/>
              <a:buAutoNum type="arabicPeriod"/>
            </a:pPr>
            <a:r>
              <a:rPr lang="en-US" dirty="0"/>
              <a:t>Complexity</a:t>
            </a:r>
          </a:p>
          <a:p>
            <a:pPr>
              <a:buFont typeface="+mj-lt"/>
              <a:buAutoNum type="arabicPeriod"/>
            </a:pPr>
            <a:r>
              <a:rPr lang="en-US" dirty="0"/>
              <a:t>Scale and Cost</a:t>
            </a:r>
          </a:p>
          <a:p>
            <a:pPr>
              <a:buFont typeface="+mj-lt"/>
              <a:buAutoNum type="arabicPeriod"/>
            </a:pPr>
            <a:r>
              <a:rPr lang="en-US" dirty="0"/>
              <a:t>High maintenance</a:t>
            </a:r>
          </a:p>
        </p:txBody>
      </p:sp>
      <p:pic>
        <p:nvPicPr>
          <p:cNvPr id="10" name="Content Placeholder 9">
            <a:extLst>
              <a:ext uri="{FF2B5EF4-FFF2-40B4-BE49-F238E27FC236}">
                <a16:creationId xmlns:a16="http://schemas.microsoft.com/office/drawing/2014/main" id="{BEDD9AC1-A7AD-40E4-B9C2-7750E784D0D6}"/>
              </a:ext>
            </a:extLst>
          </p:cNvPr>
          <p:cNvPicPr>
            <a:picLocks noGrp="1" noChangeAspect="1"/>
          </p:cNvPicPr>
          <p:nvPr>
            <p:ph sz="half" idx="2"/>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745381" y="2803789"/>
            <a:ext cx="4109163" cy="3103479"/>
          </a:xfrm>
        </p:spPr>
      </p:pic>
    </p:spTree>
    <p:extLst>
      <p:ext uri="{BB962C8B-B14F-4D97-AF65-F5344CB8AC3E}">
        <p14:creationId xmlns:p14="http://schemas.microsoft.com/office/powerpoint/2010/main" val="500991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E1B9E-1F0D-4E75-AE94-8C163DEBA36D}"/>
              </a:ext>
            </a:extLst>
          </p:cNvPr>
          <p:cNvSpPr>
            <a:spLocks noGrp="1"/>
          </p:cNvSpPr>
          <p:nvPr>
            <p:ph type="title"/>
          </p:nvPr>
        </p:nvSpPr>
        <p:spPr/>
        <p:txBody>
          <a:bodyPr/>
          <a:lstStyle/>
          <a:p>
            <a:r>
              <a:rPr lang="en-IN" dirty="0"/>
              <a:t>NAS (Network Attached Storage)</a:t>
            </a:r>
          </a:p>
        </p:txBody>
      </p:sp>
      <p:sp>
        <p:nvSpPr>
          <p:cNvPr id="3" name="Content Placeholder 2">
            <a:extLst>
              <a:ext uri="{FF2B5EF4-FFF2-40B4-BE49-F238E27FC236}">
                <a16:creationId xmlns:a16="http://schemas.microsoft.com/office/drawing/2014/main" id="{07F0BA51-1BC7-4EC6-AEE9-7D0C4D598FBF}"/>
              </a:ext>
            </a:extLst>
          </p:cNvPr>
          <p:cNvSpPr>
            <a:spLocks noGrp="1"/>
          </p:cNvSpPr>
          <p:nvPr>
            <p:ph sz="half" idx="1"/>
          </p:nvPr>
        </p:nvSpPr>
        <p:spPr/>
        <p:txBody>
          <a:bodyPr/>
          <a:lstStyle/>
          <a:p>
            <a:pPr marL="0" indent="0">
              <a:buNone/>
            </a:pPr>
            <a:r>
              <a:rPr lang="en-US" dirty="0"/>
              <a:t>NAS stands for Network Attached Storage. It is commonly defined as a computer connected to a network which provides file-based data storage services to other devices on the same network.</a:t>
            </a:r>
          </a:p>
          <a:p>
            <a:pPr marL="0" indent="0">
              <a:buNone/>
            </a:pPr>
            <a:r>
              <a:rPr lang="en-US" dirty="0"/>
              <a:t>It has File-Level Storage and uses the NFS, SMB/CIFS, AFP Protocols.</a:t>
            </a:r>
          </a:p>
        </p:txBody>
      </p:sp>
      <p:pic>
        <p:nvPicPr>
          <p:cNvPr id="8" name="Content Placeholder 7">
            <a:extLst>
              <a:ext uri="{FF2B5EF4-FFF2-40B4-BE49-F238E27FC236}">
                <a16:creationId xmlns:a16="http://schemas.microsoft.com/office/drawing/2014/main" id="{A5958AAB-CE38-4BA1-BA0C-89CA6014E21B}"/>
              </a:ext>
            </a:extLst>
          </p:cNvPr>
          <p:cNvPicPr>
            <a:picLocks noGrp="1" noChangeAspect="1"/>
          </p:cNvPicPr>
          <p:nvPr>
            <p:ph sz="half" idx="2"/>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858431" y="2998363"/>
            <a:ext cx="4315395" cy="2862687"/>
          </a:xfrm>
        </p:spPr>
      </p:pic>
    </p:spTree>
    <p:extLst>
      <p:ext uri="{BB962C8B-B14F-4D97-AF65-F5344CB8AC3E}">
        <p14:creationId xmlns:p14="http://schemas.microsoft.com/office/powerpoint/2010/main" val="1476158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AC6DA-E869-4157-B2F2-84AEC91D9AF6}"/>
              </a:ext>
            </a:extLst>
          </p:cNvPr>
          <p:cNvSpPr>
            <a:spLocks noGrp="1"/>
          </p:cNvSpPr>
          <p:nvPr>
            <p:ph type="title"/>
          </p:nvPr>
        </p:nvSpPr>
        <p:spPr/>
        <p:txBody>
          <a:bodyPr/>
          <a:lstStyle/>
          <a:p>
            <a:r>
              <a:rPr lang="en-IN" dirty="0"/>
              <a:t>NAS is File Level Storage</a:t>
            </a:r>
          </a:p>
        </p:txBody>
      </p:sp>
      <p:sp>
        <p:nvSpPr>
          <p:cNvPr id="5" name="Text Placeholder 4">
            <a:extLst>
              <a:ext uri="{FF2B5EF4-FFF2-40B4-BE49-F238E27FC236}">
                <a16:creationId xmlns:a16="http://schemas.microsoft.com/office/drawing/2014/main" id="{091FCE6B-0624-456D-B99F-F73953615C02}"/>
              </a:ext>
            </a:extLst>
          </p:cNvPr>
          <p:cNvSpPr>
            <a:spLocks noGrp="1"/>
          </p:cNvSpPr>
          <p:nvPr>
            <p:ph type="body" sz="half" idx="2"/>
          </p:nvPr>
        </p:nvSpPr>
        <p:spPr>
          <a:xfrm>
            <a:off x="1073151" y="2260738"/>
            <a:ext cx="4131895" cy="3600311"/>
          </a:xfrm>
        </p:spPr>
        <p:txBody>
          <a:bodyPr>
            <a:normAutofit/>
          </a:bodyPr>
          <a:lstStyle/>
          <a:p>
            <a:pPr marL="0" indent="0">
              <a:buNone/>
            </a:pPr>
            <a:r>
              <a:rPr lang="en-IN" sz="1800" dirty="0"/>
              <a:t>File Level Storage is the storage form used for unstructured data and is commonly deployed in NAS systems. </a:t>
            </a:r>
          </a:p>
          <a:p>
            <a:pPr marL="0" indent="0">
              <a:buNone/>
            </a:pPr>
            <a:r>
              <a:rPr lang="en-IN" sz="1800" dirty="0"/>
              <a:t>It uses the NFS (Network File System) protocol for Linux.</a:t>
            </a:r>
          </a:p>
        </p:txBody>
      </p:sp>
      <p:pic>
        <p:nvPicPr>
          <p:cNvPr id="8" name="Content Placeholder 7">
            <a:extLst>
              <a:ext uri="{FF2B5EF4-FFF2-40B4-BE49-F238E27FC236}">
                <a16:creationId xmlns:a16="http://schemas.microsoft.com/office/drawing/2014/main" id="{597A71CC-F977-4989-B3CF-BAE5F6C59B0F}"/>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912519" y="2064484"/>
            <a:ext cx="4855472" cy="3307790"/>
          </a:xfrm>
        </p:spPr>
      </p:pic>
    </p:spTree>
    <p:extLst>
      <p:ext uri="{BB962C8B-B14F-4D97-AF65-F5344CB8AC3E}">
        <p14:creationId xmlns:p14="http://schemas.microsoft.com/office/powerpoint/2010/main" val="2717256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FCAAAD-8B66-4A51-8181-33B7E5EA0BFA}"/>
              </a:ext>
            </a:extLst>
          </p:cNvPr>
          <p:cNvSpPr>
            <a:spLocks noGrp="1"/>
          </p:cNvSpPr>
          <p:nvPr>
            <p:ph type="title"/>
          </p:nvPr>
        </p:nvSpPr>
        <p:spPr/>
        <p:txBody>
          <a:bodyPr/>
          <a:lstStyle/>
          <a:p>
            <a:r>
              <a:rPr lang="en-US" dirty="0"/>
              <a:t>What is NAS Used for?</a:t>
            </a:r>
          </a:p>
        </p:txBody>
      </p:sp>
      <p:sp>
        <p:nvSpPr>
          <p:cNvPr id="5" name="Content Placeholder 4">
            <a:extLst>
              <a:ext uri="{FF2B5EF4-FFF2-40B4-BE49-F238E27FC236}">
                <a16:creationId xmlns:a16="http://schemas.microsoft.com/office/drawing/2014/main" id="{D37F9908-2531-4C30-B71F-DF69A726CD21}"/>
              </a:ext>
            </a:extLst>
          </p:cNvPr>
          <p:cNvSpPr>
            <a:spLocks noGrp="1"/>
          </p:cNvSpPr>
          <p:nvPr>
            <p:ph sz="half" idx="1"/>
          </p:nvPr>
        </p:nvSpPr>
        <p:spPr>
          <a:xfrm>
            <a:off x="635832" y="2417337"/>
            <a:ext cx="5185873" cy="3638763"/>
          </a:xfrm>
        </p:spPr>
        <p:txBody>
          <a:bodyPr>
            <a:normAutofit/>
          </a:bodyPr>
          <a:lstStyle/>
          <a:p>
            <a:r>
              <a:rPr lang="en-US" dirty="0"/>
              <a:t>NAS is relatively simple when compared with SAN. This makes it simpler for use at home.</a:t>
            </a:r>
          </a:p>
          <a:p>
            <a:r>
              <a:rPr lang="en-US" dirty="0"/>
              <a:t>Some of the most popular uses for NAS are:</a:t>
            </a:r>
          </a:p>
          <a:p>
            <a:pPr marL="800100" lvl="1" indent="-342900">
              <a:buFont typeface="+mj-lt"/>
              <a:buAutoNum type="arabicPeriod"/>
            </a:pPr>
            <a:r>
              <a:rPr lang="en-US" sz="1800" dirty="0"/>
              <a:t>Backups</a:t>
            </a:r>
          </a:p>
          <a:p>
            <a:pPr marL="800100" lvl="1" indent="-342900">
              <a:buFont typeface="+mj-lt"/>
              <a:buAutoNum type="arabicPeriod"/>
            </a:pPr>
            <a:r>
              <a:rPr lang="en-US" sz="1800" dirty="0"/>
              <a:t>Storing media to stream locally</a:t>
            </a:r>
          </a:p>
          <a:p>
            <a:pPr marL="800100" lvl="1" indent="-342900">
              <a:buFont typeface="+mj-lt"/>
              <a:buAutoNum type="arabicPeriod"/>
            </a:pPr>
            <a:r>
              <a:rPr lang="en-US" sz="1800" dirty="0"/>
              <a:t>Collaboration</a:t>
            </a:r>
          </a:p>
        </p:txBody>
      </p:sp>
      <p:pic>
        <p:nvPicPr>
          <p:cNvPr id="7" name="Content Placeholder 6">
            <a:extLst>
              <a:ext uri="{FF2B5EF4-FFF2-40B4-BE49-F238E27FC236}">
                <a16:creationId xmlns:a16="http://schemas.microsoft.com/office/drawing/2014/main" id="{5842230D-1345-4ABE-861A-41EF7B50CAA8}"/>
              </a:ext>
            </a:extLst>
          </p:cNvPr>
          <p:cNvPicPr>
            <a:picLocks noGrp="1" noChangeAspect="1"/>
          </p:cNvPicPr>
          <p:nvPr>
            <p:ph sz="half" idx="2"/>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976000" y="2769326"/>
            <a:ext cx="6000151" cy="2934787"/>
          </a:xfrm>
        </p:spPr>
      </p:pic>
    </p:spTree>
    <p:extLst>
      <p:ext uri="{BB962C8B-B14F-4D97-AF65-F5344CB8AC3E}">
        <p14:creationId xmlns:p14="http://schemas.microsoft.com/office/powerpoint/2010/main" val="2153920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7F0AB-E4AA-446E-B760-22E024CA5601}"/>
              </a:ext>
            </a:extLst>
          </p:cNvPr>
          <p:cNvSpPr>
            <a:spLocks noGrp="1"/>
          </p:cNvSpPr>
          <p:nvPr>
            <p:ph type="title"/>
          </p:nvPr>
        </p:nvSpPr>
        <p:spPr/>
        <p:txBody>
          <a:bodyPr/>
          <a:lstStyle/>
          <a:p>
            <a:r>
              <a:rPr lang="en-US" dirty="0"/>
              <a:t>How it Works</a:t>
            </a:r>
          </a:p>
        </p:txBody>
      </p:sp>
      <p:sp>
        <p:nvSpPr>
          <p:cNvPr id="5" name="Content Placeholder 4">
            <a:extLst>
              <a:ext uri="{FF2B5EF4-FFF2-40B4-BE49-F238E27FC236}">
                <a16:creationId xmlns:a16="http://schemas.microsoft.com/office/drawing/2014/main" id="{BAC5CEC0-7D5D-4486-B2F4-D468A6805CD9}"/>
              </a:ext>
            </a:extLst>
          </p:cNvPr>
          <p:cNvSpPr>
            <a:spLocks noGrp="1"/>
          </p:cNvSpPr>
          <p:nvPr>
            <p:ph idx="1"/>
          </p:nvPr>
        </p:nvSpPr>
        <p:spPr/>
        <p:txBody>
          <a:bodyPr>
            <a:normAutofit/>
          </a:bodyPr>
          <a:lstStyle/>
          <a:p>
            <a:r>
              <a:rPr lang="en-US" dirty="0"/>
              <a:t>A NAS device is commonly made up of the following parts:</a:t>
            </a:r>
          </a:p>
          <a:p>
            <a:pPr marL="800100" lvl="1" indent="-342900">
              <a:buFont typeface="+mj-lt"/>
              <a:buAutoNum type="arabicPeriod"/>
            </a:pPr>
            <a:r>
              <a:rPr lang="en-US" sz="1800" dirty="0"/>
              <a:t>NAS Head (CPU and Memory)</a:t>
            </a:r>
          </a:p>
          <a:p>
            <a:pPr marL="800100" lvl="1" indent="-342900">
              <a:buFont typeface="+mj-lt"/>
              <a:buAutoNum type="arabicPeriod"/>
            </a:pPr>
            <a:r>
              <a:rPr lang="en-US" sz="1800" dirty="0"/>
              <a:t>Optimized Operating System such as a Linux distro</a:t>
            </a:r>
          </a:p>
          <a:p>
            <a:pPr marL="800100" lvl="1" indent="-342900">
              <a:buFont typeface="+mj-lt"/>
              <a:buAutoNum type="arabicPeriod"/>
            </a:pPr>
            <a:r>
              <a:rPr lang="en-US" sz="1800" dirty="0"/>
              <a:t>NFS and CIFS protocols</a:t>
            </a:r>
          </a:p>
          <a:p>
            <a:pPr marL="800100" lvl="1" indent="-342900">
              <a:buFont typeface="+mj-lt"/>
              <a:buAutoNum type="arabicPeriod"/>
            </a:pPr>
            <a:r>
              <a:rPr lang="en-US" sz="1800" dirty="0"/>
              <a:t>Storage Protocols</a:t>
            </a:r>
          </a:p>
          <a:p>
            <a:pPr marL="800100" lvl="1" indent="-342900">
              <a:buFont typeface="+mj-lt"/>
              <a:buAutoNum type="arabicPeriod"/>
            </a:pPr>
            <a:r>
              <a:rPr lang="en-US" sz="1800" dirty="0"/>
              <a:t>IP Network</a:t>
            </a:r>
          </a:p>
        </p:txBody>
      </p:sp>
    </p:spTree>
    <p:extLst>
      <p:ext uri="{BB962C8B-B14F-4D97-AF65-F5344CB8AC3E}">
        <p14:creationId xmlns:p14="http://schemas.microsoft.com/office/powerpoint/2010/main" val="2694775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8B169-92DB-4E47-B262-F33AB332DDB0}"/>
              </a:ext>
            </a:extLst>
          </p:cNvPr>
          <p:cNvSpPr>
            <a:spLocks noGrp="1"/>
          </p:cNvSpPr>
          <p:nvPr>
            <p:ph type="title"/>
          </p:nvPr>
        </p:nvSpPr>
        <p:spPr/>
        <p:txBody>
          <a:bodyPr/>
          <a:lstStyle/>
          <a:p>
            <a:r>
              <a:rPr lang="en-US" dirty="0"/>
              <a:t>Setting Up a NAS with SAMBA</a:t>
            </a:r>
          </a:p>
        </p:txBody>
      </p:sp>
      <p:sp>
        <p:nvSpPr>
          <p:cNvPr id="3" name="Content Placeholder 2">
            <a:extLst>
              <a:ext uri="{FF2B5EF4-FFF2-40B4-BE49-F238E27FC236}">
                <a16:creationId xmlns:a16="http://schemas.microsoft.com/office/drawing/2014/main" id="{6B440DBC-2DC2-4B40-A998-9AF79FD53C80}"/>
              </a:ext>
            </a:extLst>
          </p:cNvPr>
          <p:cNvSpPr>
            <a:spLocks noGrp="1"/>
          </p:cNvSpPr>
          <p:nvPr>
            <p:ph idx="1"/>
          </p:nvPr>
        </p:nvSpPr>
        <p:spPr/>
        <p:txBody>
          <a:bodyPr/>
          <a:lstStyle/>
          <a:p>
            <a:r>
              <a:rPr lang="en-US" dirty="0"/>
              <a:t>SAMBA is an open-source implementation of the SMB/CIFS protocols that allow users to access resources over a network.</a:t>
            </a:r>
          </a:p>
          <a:p>
            <a:r>
              <a:rPr lang="en-IN" dirty="0"/>
              <a:t>In computer networking, Server Message Block, one version of which was also known as Common Internet File System, is a communication protocol for providing shared access to files, printers, and serial ports between nodes on a network. It also provides an authenticated inter-process communication mechanism.</a:t>
            </a:r>
            <a:endParaRPr lang="en-US" dirty="0"/>
          </a:p>
          <a:p>
            <a:r>
              <a:rPr lang="en-US" dirty="0"/>
              <a:t> The process for setting up a NAS with SAMBA is as follows:</a:t>
            </a:r>
          </a:p>
        </p:txBody>
      </p:sp>
    </p:spTree>
    <p:extLst>
      <p:ext uri="{BB962C8B-B14F-4D97-AF65-F5344CB8AC3E}">
        <p14:creationId xmlns:p14="http://schemas.microsoft.com/office/powerpoint/2010/main" val="21155051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EE994-CA97-4BAC-9875-00DF95FEEA5F}"/>
              </a:ext>
            </a:extLst>
          </p:cNvPr>
          <p:cNvSpPr>
            <a:spLocks noGrp="1"/>
          </p:cNvSpPr>
          <p:nvPr>
            <p:ph type="title"/>
          </p:nvPr>
        </p:nvSpPr>
        <p:spPr/>
        <p:txBody>
          <a:bodyPr/>
          <a:lstStyle/>
          <a:p>
            <a:r>
              <a:rPr lang="en-US" dirty="0"/>
              <a:t>1. Install SAMBA on Ubuntu</a:t>
            </a:r>
          </a:p>
        </p:txBody>
      </p:sp>
      <p:sp>
        <p:nvSpPr>
          <p:cNvPr id="4" name="Content Placeholder 3">
            <a:extLst>
              <a:ext uri="{FF2B5EF4-FFF2-40B4-BE49-F238E27FC236}">
                <a16:creationId xmlns:a16="http://schemas.microsoft.com/office/drawing/2014/main" id="{A524BBFB-1913-4A57-9C25-A1FE28E1D86A}"/>
              </a:ext>
            </a:extLst>
          </p:cNvPr>
          <p:cNvSpPr>
            <a:spLocks noGrp="1"/>
          </p:cNvSpPr>
          <p:nvPr>
            <p:ph sz="half" idx="1"/>
          </p:nvPr>
        </p:nvSpPr>
        <p:spPr/>
        <p:txBody>
          <a:bodyPr/>
          <a:lstStyle/>
          <a:p>
            <a:pPr>
              <a:buFont typeface="+mj-lt"/>
              <a:buAutoNum type="arabicPeriod"/>
            </a:pPr>
            <a:r>
              <a:rPr lang="en-US" dirty="0"/>
              <a:t>Update apt packages index</a:t>
            </a:r>
          </a:p>
          <a:p>
            <a:pPr>
              <a:buFont typeface="+mj-lt"/>
              <a:buAutoNum type="arabicPeriod"/>
            </a:pPr>
            <a:r>
              <a:rPr lang="en-US" dirty="0"/>
              <a:t>Run - $sudo apt install samba</a:t>
            </a:r>
          </a:p>
          <a:p>
            <a:pPr>
              <a:buFont typeface="+mj-lt"/>
              <a:buAutoNum type="arabicPeriod"/>
            </a:pPr>
            <a:r>
              <a:rPr lang="en-US" dirty="0"/>
              <a:t>Check whether SAMBA is running with - $sudo systemct1 status smbd</a:t>
            </a:r>
          </a:p>
          <a:p>
            <a:pPr>
              <a:buFont typeface="+mj-lt"/>
              <a:buAutoNum type="arabicPeriod"/>
            </a:pPr>
            <a:endParaRPr lang="en-US" dirty="0"/>
          </a:p>
        </p:txBody>
      </p:sp>
      <p:pic>
        <p:nvPicPr>
          <p:cNvPr id="6" name="Content Placeholder 5" descr="Text&#10;&#10;Description automatically generated">
            <a:extLst>
              <a:ext uri="{FF2B5EF4-FFF2-40B4-BE49-F238E27FC236}">
                <a16:creationId xmlns:a16="http://schemas.microsoft.com/office/drawing/2014/main" id="{23A16B66-98E6-44A9-ADD3-B3C28692CBEB}"/>
              </a:ext>
            </a:extLst>
          </p:cNvPr>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a:xfrm>
            <a:off x="6095999" y="2202879"/>
            <a:ext cx="5731510" cy="1838789"/>
          </a:xfrm>
          <a:prstGeom prst="rect">
            <a:avLst/>
          </a:prstGeom>
        </p:spPr>
      </p:pic>
      <p:pic>
        <p:nvPicPr>
          <p:cNvPr id="7" name="Picture 6" descr="Text&#10;&#10;Description automatically generated">
            <a:extLst>
              <a:ext uri="{FF2B5EF4-FFF2-40B4-BE49-F238E27FC236}">
                <a16:creationId xmlns:a16="http://schemas.microsoft.com/office/drawing/2014/main" id="{3497DF46-03BE-A243-A778-E8F90CD2D692}"/>
              </a:ext>
            </a:extLst>
          </p:cNvPr>
          <p:cNvPicPr/>
          <p:nvPr/>
        </p:nvPicPr>
        <p:blipFill rotWithShape="1">
          <a:blip r:embed="rId3" cstate="print">
            <a:extLst>
              <a:ext uri="{28A0092B-C50C-407E-A947-70E740481C1C}">
                <a14:useLocalDpi xmlns:a14="http://schemas.microsoft.com/office/drawing/2010/main" val="0"/>
              </a:ext>
            </a:extLst>
          </a:blip>
          <a:srcRect b="34261"/>
          <a:stretch/>
        </p:blipFill>
        <p:spPr>
          <a:xfrm>
            <a:off x="6101354" y="4106008"/>
            <a:ext cx="5731510" cy="2523392"/>
          </a:xfrm>
          <a:prstGeom prst="rect">
            <a:avLst/>
          </a:prstGeom>
        </p:spPr>
      </p:pic>
    </p:spTree>
    <p:extLst>
      <p:ext uri="{BB962C8B-B14F-4D97-AF65-F5344CB8AC3E}">
        <p14:creationId xmlns:p14="http://schemas.microsoft.com/office/powerpoint/2010/main" val="2927598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9D4AE-66C9-451D-B674-CAC89222A34B}"/>
              </a:ext>
            </a:extLst>
          </p:cNvPr>
          <p:cNvSpPr>
            <a:spLocks noGrp="1"/>
          </p:cNvSpPr>
          <p:nvPr>
            <p:ph type="title"/>
          </p:nvPr>
        </p:nvSpPr>
        <p:spPr/>
        <p:txBody>
          <a:bodyPr/>
          <a:lstStyle/>
          <a:p>
            <a:r>
              <a:rPr lang="en-US" dirty="0"/>
              <a:t>2. Configuring firewall</a:t>
            </a:r>
          </a:p>
        </p:txBody>
      </p:sp>
      <p:sp>
        <p:nvSpPr>
          <p:cNvPr id="3" name="Content Placeholder 2">
            <a:extLst>
              <a:ext uri="{FF2B5EF4-FFF2-40B4-BE49-F238E27FC236}">
                <a16:creationId xmlns:a16="http://schemas.microsoft.com/office/drawing/2014/main" id="{8F0A89BB-2BEA-4920-BDF0-3410E194512C}"/>
              </a:ext>
            </a:extLst>
          </p:cNvPr>
          <p:cNvSpPr>
            <a:spLocks noGrp="1"/>
          </p:cNvSpPr>
          <p:nvPr>
            <p:ph sz="half" idx="1"/>
          </p:nvPr>
        </p:nvSpPr>
        <p:spPr/>
        <p:txBody>
          <a:bodyPr/>
          <a:lstStyle/>
          <a:p>
            <a:pPr>
              <a:buFont typeface="+mj-lt"/>
              <a:buAutoNum type="arabicPeriod"/>
            </a:pPr>
            <a:r>
              <a:rPr lang="en-US" dirty="0"/>
              <a:t>Run - $sudo </a:t>
            </a:r>
            <a:r>
              <a:rPr lang="en-US" dirty="0" err="1"/>
              <a:t>ufw</a:t>
            </a:r>
            <a:r>
              <a:rPr lang="en-US" dirty="0"/>
              <a:t> allow ‘Samba’</a:t>
            </a:r>
          </a:p>
        </p:txBody>
      </p:sp>
      <p:pic>
        <p:nvPicPr>
          <p:cNvPr id="5" name="Content Placeholder 4" descr="Text&#10;&#10;Description automatically generated">
            <a:extLst>
              <a:ext uri="{FF2B5EF4-FFF2-40B4-BE49-F238E27FC236}">
                <a16:creationId xmlns:a16="http://schemas.microsoft.com/office/drawing/2014/main" id="{5418D8F3-5368-42A1-B396-A59B99AE3294}"/>
              </a:ext>
            </a:extLst>
          </p:cNvPr>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a:xfrm>
            <a:off x="5741377" y="3577715"/>
            <a:ext cx="5890845" cy="1266847"/>
          </a:xfrm>
          <a:prstGeom prst="rect">
            <a:avLst/>
          </a:prstGeom>
        </p:spPr>
      </p:pic>
    </p:spTree>
    <p:extLst>
      <p:ext uri="{BB962C8B-B14F-4D97-AF65-F5344CB8AC3E}">
        <p14:creationId xmlns:p14="http://schemas.microsoft.com/office/powerpoint/2010/main" val="1205527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BCDCF-46D9-4C33-B621-982C7CE636FD}"/>
              </a:ext>
            </a:extLst>
          </p:cNvPr>
          <p:cNvSpPr>
            <a:spLocks noGrp="1"/>
          </p:cNvSpPr>
          <p:nvPr>
            <p:ph type="title"/>
          </p:nvPr>
        </p:nvSpPr>
        <p:spPr/>
        <p:txBody>
          <a:bodyPr/>
          <a:lstStyle/>
          <a:p>
            <a:r>
              <a:rPr lang="en-US" dirty="0"/>
              <a:t>3. Configure Global Samba Options</a:t>
            </a:r>
          </a:p>
        </p:txBody>
      </p:sp>
      <p:sp>
        <p:nvSpPr>
          <p:cNvPr id="3" name="Content Placeholder 2">
            <a:extLst>
              <a:ext uri="{FF2B5EF4-FFF2-40B4-BE49-F238E27FC236}">
                <a16:creationId xmlns:a16="http://schemas.microsoft.com/office/drawing/2014/main" id="{9DEBDD94-581F-4FAC-B70F-C3719E0F2B76}"/>
              </a:ext>
            </a:extLst>
          </p:cNvPr>
          <p:cNvSpPr>
            <a:spLocks noGrp="1"/>
          </p:cNvSpPr>
          <p:nvPr>
            <p:ph sz="half" idx="1"/>
          </p:nvPr>
        </p:nvSpPr>
        <p:spPr>
          <a:xfrm>
            <a:off x="643221" y="2453196"/>
            <a:ext cx="5185873" cy="3638763"/>
          </a:xfrm>
        </p:spPr>
        <p:txBody>
          <a:bodyPr/>
          <a:lstStyle/>
          <a:p>
            <a:pPr>
              <a:buFont typeface="+mj-lt"/>
              <a:buAutoNum type="arabicPeriod"/>
            </a:pPr>
            <a:r>
              <a:rPr lang="en-US" dirty="0"/>
              <a:t>Create a backup of the SAMBA config file: </a:t>
            </a:r>
            <a:br>
              <a:rPr lang="en-US" dirty="0"/>
            </a:br>
            <a:br>
              <a:rPr lang="en-US" dirty="0"/>
            </a:br>
            <a:r>
              <a:rPr lang="en-US" dirty="0"/>
              <a:t>sudo cp /</a:t>
            </a:r>
            <a:r>
              <a:rPr lang="en-US" dirty="0" err="1"/>
              <a:t>etc</a:t>
            </a:r>
            <a:r>
              <a:rPr lang="en-US" dirty="0"/>
              <a:t>/samba/</a:t>
            </a:r>
            <a:r>
              <a:rPr lang="en-US" dirty="0" err="1"/>
              <a:t>smb.conf</a:t>
            </a:r>
            <a:r>
              <a:rPr lang="en-US" dirty="0"/>
              <a:t>{,.backup}</a:t>
            </a:r>
            <a:r>
              <a:rPr lang="en-IN" dirty="0"/>
              <a:t> </a:t>
            </a:r>
            <a:endParaRPr lang="en-US" dirty="0"/>
          </a:p>
          <a:p>
            <a:pPr>
              <a:buFont typeface="+mj-lt"/>
              <a:buAutoNum type="arabicPeriod"/>
            </a:pPr>
            <a:r>
              <a:rPr lang="en-US" dirty="0"/>
              <a:t>Set server role to standalone server</a:t>
            </a:r>
          </a:p>
          <a:p>
            <a:pPr>
              <a:buFont typeface="+mj-lt"/>
              <a:buAutoNum type="arabicPeriod"/>
            </a:pPr>
            <a:r>
              <a:rPr lang="en-US" dirty="0"/>
              <a:t>Restart SAMBA Services:</a:t>
            </a:r>
            <a:br>
              <a:rPr lang="en-US" dirty="0"/>
            </a:br>
            <a:br>
              <a:rPr lang="en-US" dirty="0"/>
            </a:br>
            <a:r>
              <a:rPr lang="en-US" dirty="0"/>
              <a:t>sudo </a:t>
            </a:r>
            <a:r>
              <a:rPr lang="en-US" dirty="0" err="1"/>
              <a:t>systemctl</a:t>
            </a:r>
            <a:r>
              <a:rPr lang="en-US" dirty="0"/>
              <a:t> restart smbd</a:t>
            </a:r>
            <a:br>
              <a:rPr lang="en-US" dirty="0"/>
            </a:br>
            <a:r>
              <a:rPr lang="en-US" dirty="0"/>
              <a:t>sudo </a:t>
            </a:r>
            <a:r>
              <a:rPr lang="en-US" dirty="0" err="1"/>
              <a:t>systemctl</a:t>
            </a:r>
            <a:r>
              <a:rPr lang="en-US" dirty="0"/>
              <a:t> restart </a:t>
            </a:r>
            <a:r>
              <a:rPr lang="en-US" dirty="0" err="1"/>
              <a:t>nmbd</a:t>
            </a:r>
            <a:r>
              <a:rPr lang="en-IN" dirty="0"/>
              <a:t> </a:t>
            </a:r>
            <a:endParaRPr lang="en-US" dirty="0"/>
          </a:p>
        </p:txBody>
      </p:sp>
      <p:pic>
        <p:nvPicPr>
          <p:cNvPr id="5" name="Content Placeholder 4">
            <a:extLst>
              <a:ext uri="{FF2B5EF4-FFF2-40B4-BE49-F238E27FC236}">
                <a16:creationId xmlns:a16="http://schemas.microsoft.com/office/drawing/2014/main" id="{F0F25E1D-9307-4742-A86E-ABC2FC181567}"/>
              </a:ext>
            </a:extLst>
          </p:cNvPr>
          <p:cNvPicPr>
            <a:picLocks noGrp="1"/>
          </p:cNvPicPr>
          <p:nvPr>
            <p:ph sz="half" idx="2"/>
          </p:nvPr>
        </p:nvPicPr>
        <p:blipFill rotWithShape="1">
          <a:blip r:embed="rId2">
            <a:extLst>
              <a:ext uri="{28A0092B-C50C-407E-A947-70E740481C1C}">
                <a14:useLocalDpi xmlns:a14="http://schemas.microsoft.com/office/drawing/2010/main" val="0"/>
              </a:ext>
            </a:extLst>
          </a:blip>
          <a:srcRect t="16428" b="8937"/>
          <a:stretch/>
        </p:blipFill>
        <p:spPr bwMode="auto">
          <a:xfrm>
            <a:off x="6187697" y="2679286"/>
            <a:ext cx="5468593" cy="867477"/>
          </a:xfrm>
          <a:prstGeom prst="rect">
            <a:avLst/>
          </a:prstGeom>
          <a:ln>
            <a:noFill/>
          </a:ln>
          <a:extLst>
            <a:ext uri="{53640926-AAD7-44D8-BBD7-CCE9431645EC}">
              <a14:shadowObscured xmlns:a14="http://schemas.microsoft.com/office/drawing/2010/main"/>
            </a:ext>
          </a:extLst>
        </p:spPr>
      </p:pic>
      <p:pic>
        <p:nvPicPr>
          <p:cNvPr id="6" name="Picture 5" descr="Text&#10;&#10;Description automatically generated">
            <a:extLst>
              <a:ext uri="{FF2B5EF4-FFF2-40B4-BE49-F238E27FC236}">
                <a16:creationId xmlns:a16="http://schemas.microsoft.com/office/drawing/2014/main" id="{1F82F8D9-DD3B-4731-888B-8E80301A6F1D}"/>
              </a:ext>
            </a:extLst>
          </p:cNvPr>
          <p:cNvPicPr/>
          <p:nvPr/>
        </p:nvPicPr>
        <p:blipFill rotWithShape="1">
          <a:blip r:embed="rId3" cstate="print">
            <a:extLst>
              <a:ext uri="{28A0092B-C50C-407E-A947-70E740481C1C}">
                <a14:useLocalDpi xmlns:a14="http://schemas.microsoft.com/office/drawing/2010/main" val="0"/>
              </a:ext>
            </a:extLst>
          </a:blip>
          <a:srcRect t="38305" r="39884" b="31563"/>
          <a:stretch/>
        </p:blipFill>
        <p:spPr>
          <a:xfrm>
            <a:off x="6187698" y="3728943"/>
            <a:ext cx="5468592" cy="2089965"/>
          </a:xfrm>
          <a:prstGeom prst="rect">
            <a:avLst/>
          </a:prstGeom>
        </p:spPr>
      </p:pic>
    </p:spTree>
    <p:extLst>
      <p:ext uri="{BB962C8B-B14F-4D97-AF65-F5344CB8AC3E}">
        <p14:creationId xmlns:p14="http://schemas.microsoft.com/office/powerpoint/2010/main" val="3594154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3E663-4B29-460C-AB7A-8D3381C1EA51}"/>
              </a:ext>
            </a:extLst>
          </p:cNvPr>
          <p:cNvSpPr>
            <a:spLocks noGrp="1"/>
          </p:cNvSpPr>
          <p:nvPr>
            <p:ph type="title"/>
          </p:nvPr>
        </p:nvSpPr>
        <p:spPr/>
        <p:txBody>
          <a:bodyPr/>
          <a:lstStyle/>
          <a:p>
            <a:r>
              <a:rPr lang="en-US" dirty="0"/>
              <a:t>What is network storage</a:t>
            </a:r>
            <a:endParaRPr lang="en-IN" dirty="0"/>
          </a:p>
        </p:txBody>
      </p:sp>
      <p:sp>
        <p:nvSpPr>
          <p:cNvPr id="3" name="Content Placeholder 2">
            <a:extLst>
              <a:ext uri="{FF2B5EF4-FFF2-40B4-BE49-F238E27FC236}">
                <a16:creationId xmlns:a16="http://schemas.microsoft.com/office/drawing/2014/main" id="{32137AD9-0006-4CFB-B097-20ACEF74D9D4}"/>
              </a:ext>
            </a:extLst>
          </p:cNvPr>
          <p:cNvSpPr>
            <a:spLocks noGrp="1"/>
          </p:cNvSpPr>
          <p:nvPr>
            <p:ph idx="1"/>
          </p:nvPr>
        </p:nvSpPr>
        <p:spPr/>
        <p:txBody>
          <a:bodyPr>
            <a:normAutofit/>
          </a:bodyPr>
          <a:lstStyle/>
          <a:p>
            <a:r>
              <a:rPr lang="en-IN" dirty="0"/>
              <a:t>A </a:t>
            </a:r>
            <a:r>
              <a:rPr lang="en-IN" b="1" dirty="0"/>
              <a:t>network</a:t>
            </a:r>
            <a:r>
              <a:rPr lang="en-IN" dirty="0"/>
              <a:t> is a collection of computers, servers, mainframes, network devices, peripherals, or other devices connected to one another to allow the sharing of data.</a:t>
            </a:r>
          </a:p>
          <a:p>
            <a:r>
              <a:rPr lang="en-IN" b="1" dirty="0"/>
              <a:t>Storage</a:t>
            </a:r>
            <a:r>
              <a:rPr lang="en-IN" dirty="0"/>
              <a:t> is archiving data in electromagnetic or other forms for use by a computer or device.</a:t>
            </a:r>
          </a:p>
          <a:p>
            <a:r>
              <a:rPr lang="en-IN" b="1" dirty="0"/>
              <a:t>Network Storage </a:t>
            </a:r>
            <a:r>
              <a:rPr lang="en-IN" dirty="0"/>
              <a:t>is the collective processes of interconnecting external storage resources and devices over a network to all connected computers or devices. </a:t>
            </a:r>
          </a:p>
          <a:p>
            <a:r>
              <a:rPr lang="en-IN" dirty="0"/>
              <a:t>Network storage makes it possible to share one or more storage resources on a network in an IT environment, where a single storage server can be used to provide storage capacity to multiple users simultaneously.</a:t>
            </a:r>
          </a:p>
        </p:txBody>
      </p:sp>
    </p:spTree>
    <p:extLst>
      <p:ext uri="{BB962C8B-B14F-4D97-AF65-F5344CB8AC3E}">
        <p14:creationId xmlns:p14="http://schemas.microsoft.com/office/powerpoint/2010/main" val="961382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301F9-7A03-41BA-A223-1BE2D15A8923}"/>
              </a:ext>
            </a:extLst>
          </p:cNvPr>
          <p:cNvSpPr>
            <a:spLocks noGrp="1"/>
          </p:cNvSpPr>
          <p:nvPr>
            <p:ph type="title"/>
          </p:nvPr>
        </p:nvSpPr>
        <p:spPr/>
        <p:txBody>
          <a:bodyPr/>
          <a:lstStyle/>
          <a:p>
            <a:r>
              <a:rPr lang="en-US" dirty="0"/>
              <a:t>4. Create SAMBA User</a:t>
            </a:r>
          </a:p>
        </p:txBody>
      </p:sp>
      <p:sp>
        <p:nvSpPr>
          <p:cNvPr id="3" name="Content Placeholder 2">
            <a:extLst>
              <a:ext uri="{FF2B5EF4-FFF2-40B4-BE49-F238E27FC236}">
                <a16:creationId xmlns:a16="http://schemas.microsoft.com/office/drawing/2014/main" id="{3F0DF746-1334-4A04-8743-84F654068602}"/>
              </a:ext>
            </a:extLst>
          </p:cNvPr>
          <p:cNvSpPr>
            <a:spLocks noGrp="1"/>
          </p:cNvSpPr>
          <p:nvPr>
            <p:ph sz="half" idx="1"/>
          </p:nvPr>
        </p:nvSpPr>
        <p:spPr>
          <a:xfrm>
            <a:off x="351742" y="2190591"/>
            <a:ext cx="5185873" cy="3638763"/>
          </a:xfrm>
        </p:spPr>
        <p:txBody>
          <a:bodyPr/>
          <a:lstStyle/>
          <a:p>
            <a:pPr>
              <a:buFont typeface="+mj-lt"/>
              <a:buAutoNum type="arabicPeriod"/>
            </a:pPr>
            <a:r>
              <a:rPr lang="en-US" dirty="0"/>
              <a:t>Create a new user named sambauser.</a:t>
            </a:r>
          </a:p>
          <a:p>
            <a:pPr>
              <a:buFont typeface="+mj-lt"/>
              <a:buAutoNum type="arabicPeriod"/>
            </a:pPr>
            <a:r>
              <a:rPr lang="en-US" dirty="0"/>
              <a:t>Set directory ownership to sambauser.</a:t>
            </a:r>
          </a:p>
        </p:txBody>
      </p:sp>
      <p:pic>
        <p:nvPicPr>
          <p:cNvPr id="5" name="Content Placeholder 4">
            <a:extLst>
              <a:ext uri="{FF2B5EF4-FFF2-40B4-BE49-F238E27FC236}">
                <a16:creationId xmlns:a16="http://schemas.microsoft.com/office/drawing/2014/main" id="{F727F493-0961-4961-A1C2-BB4A7BD3B546}"/>
              </a:ext>
            </a:extLst>
          </p:cNvPr>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a:xfrm>
            <a:off x="5292437" y="2190591"/>
            <a:ext cx="6644499" cy="1267372"/>
          </a:xfrm>
          <a:prstGeom prst="rect">
            <a:avLst/>
          </a:prstGeom>
        </p:spPr>
      </p:pic>
      <p:pic>
        <p:nvPicPr>
          <p:cNvPr id="6" name="Picture 5">
            <a:extLst>
              <a:ext uri="{FF2B5EF4-FFF2-40B4-BE49-F238E27FC236}">
                <a16:creationId xmlns:a16="http://schemas.microsoft.com/office/drawing/2014/main" id="{3495B85C-2677-4019-9A55-021FB332243A}"/>
              </a:ext>
            </a:extLst>
          </p:cNvPr>
          <p:cNvPicPr/>
          <p:nvPr/>
        </p:nvPicPr>
        <p:blipFill rotWithShape="1">
          <a:blip r:embed="rId3">
            <a:extLst>
              <a:ext uri="{28A0092B-C50C-407E-A947-70E740481C1C}">
                <a14:useLocalDpi xmlns:a14="http://schemas.microsoft.com/office/drawing/2010/main" val="0"/>
              </a:ext>
            </a:extLst>
          </a:blip>
          <a:srcRect l="1" r="28815"/>
          <a:stretch/>
        </p:blipFill>
        <p:spPr>
          <a:xfrm>
            <a:off x="5292437" y="3615631"/>
            <a:ext cx="6644499" cy="1622038"/>
          </a:xfrm>
          <a:prstGeom prst="rect">
            <a:avLst/>
          </a:prstGeom>
        </p:spPr>
      </p:pic>
      <p:pic>
        <p:nvPicPr>
          <p:cNvPr id="7" name="Picture 6">
            <a:extLst>
              <a:ext uri="{FF2B5EF4-FFF2-40B4-BE49-F238E27FC236}">
                <a16:creationId xmlns:a16="http://schemas.microsoft.com/office/drawing/2014/main" id="{D496DFB4-A886-4655-B8AC-40FC47CFF7C9}"/>
              </a:ext>
            </a:extLst>
          </p:cNvPr>
          <p:cNvPicPr/>
          <p:nvPr/>
        </p:nvPicPr>
        <p:blipFill rotWithShape="1">
          <a:blip r:embed="rId4">
            <a:extLst>
              <a:ext uri="{28A0092B-C50C-407E-A947-70E740481C1C}">
                <a14:useLocalDpi xmlns:a14="http://schemas.microsoft.com/office/drawing/2010/main" val="0"/>
              </a:ext>
            </a:extLst>
          </a:blip>
          <a:srcRect t="16977" b="23397"/>
          <a:stretch/>
        </p:blipFill>
        <p:spPr bwMode="auto">
          <a:xfrm>
            <a:off x="5292437" y="5395337"/>
            <a:ext cx="6644499" cy="83985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331246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BB9B1-5826-4188-A93A-FE18BE97BDAD}"/>
              </a:ext>
            </a:extLst>
          </p:cNvPr>
          <p:cNvSpPr>
            <a:spLocks noGrp="1"/>
          </p:cNvSpPr>
          <p:nvPr>
            <p:ph type="title"/>
          </p:nvPr>
        </p:nvSpPr>
        <p:spPr/>
        <p:txBody>
          <a:bodyPr/>
          <a:lstStyle/>
          <a:p>
            <a:r>
              <a:rPr lang="en-US" dirty="0"/>
              <a:t>5. Enabling the Account</a:t>
            </a:r>
          </a:p>
        </p:txBody>
      </p:sp>
      <p:sp>
        <p:nvSpPr>
          <p:cNvPr id="3" name="Content Placeholder 2">
            <a:extLst>
              <a:ext uri="{FF2B5EF4-FFF2-40B4-BE49-F238E27FC236}">
                <a16:creationId xmlns:a16="http://schemas.microsoft.com/office/drawing/2014/main" id="{71354FC8-D077-42B9-8E17-538CE5948001}"/>
              </a:ext>
            </a:extLst>
          </p:cNvPr>
          <p:cNvSpPr>
            <a:spLocks noGrp="1"/>
          </p:cNvSpPr>
          <p:nvPr>
            <p:ph sz="half" idx="1"/>
          </p:nvPr>
        </p:nvSpPr>
        <p:spPr/>
        <p:txBody>
          <a:bodyPr/>
          <a:lstStyle/>
          <a:p>
            <a:pPr>
              <a:buFont typeface="+mj-lt"/>
              <a:buAutoNum type="arabicPeriod"/>
            </a:pPr>
            <a:r>
              <a:rPr lang="en-US" dirty="0"/>
              <a:t>Set a password for sambauser</a:t>
            </a:r>
          </a:p>
          <a:p>
            <a:pPr>
              <a:buFont typeface="+mj-lt"/>
              <a:buAutoNum type="arabicPeriod"/>
            </a:pPr>
            <a:r>
              <a:rPr lang="en-US" dirty="0"/>
              <a:t>Enable the Samba Account</a:t>
            </a:r>
          </a:p>
          <a:p>
            <a:pPr>
              <a:buFont typeface="+mj-lt"/>
              <a:buAutoNum type="arabicPeriod"/>
            </a:pPr>
            <a:r>
              <a:rPr lang="en-US" dirty="0"/>
              <a:t>Create user sambaadmin</a:t>
            </a:r>
          </a:p>
          <a:p>
            <a:pPr>
              <a:buFont typeface="+mj-lt"/>
              <a:buAutoNum type="arabicPeriod"/>
            </a:pPr>
            <a:r>
              <a:rPr lang="en-US" dirty="0"/>
              <a:t>Set a password and enable sambaadmin</a:t>
            </a:r>
          </a:p>
        </p:txBody>
      </p:sp>
      <p:pic>
        <p:nvPicPr>
          <p:cNvPr id="5" name="Picture 4" descr="A black background with white text&#10;&#10;Description automatically generated with low confidence">
            <a:extLst>
              <a:ext uri="{FF2B5EF4-FFF2-40B4-BE49-F238E27FC236}">
                <a16:creationId xmlns:a16="http://schemas.microsoft.com/office/drawing/2014/main" id="{8A0ECBF9-9051-4075-9DB3-10C40EC58DD8}"/>
              </a:ext>
            </a:extLst>
          </p:cNvPr>
          <p:cNvPicPr/>
          <p:nvPr/>
        </p:nvPicPr>
        <p:blipFill>
          <a:blip r:embed="rId2">
            <a:extLst>
              <a:ext uri="{28A0092B-C50C-407E-A947-70E740481C1C}">
                <a14:useLocalDpi xmlns:a14="http://schemas.microsoft.com/office/drawing/2010/main" val="0"/>
              </a:ext>
            </a:extLst>
          </a:blip>
          <a:stretch>
            <a:fillRect/>
          </a:stretch>
        </p:blipFill>
        <p:spPr>
          <a:xfrm>
            <a:off x="6187417" y="1923621"/>
            <a:ext cx="5445782" cy="1037615"/>
          </a:xfrm>
          <a:prstGeom prst="rect">
            <a:avLst/>
          </a:prstGeom>
        </p:spPr>
      </p:pic>
      <p:pic>
        <p:nvPicPr>
          <p:cNvPr id="6" name="Picture 5">
            <a:extLst>
              <a:ext uri="{FF2B5EF4-FFF2-40B4-BE49-F238E27FC236}">
                <a16:creationId xmlns:a16="http://schemas.microsoft.com/office/drawing/2014/main" id="{EC6304B5-343A-495A-9577-AC479C6D64F5}"/>
              </a:ext>
            </a:extLst>
          </p:cNvPr>
          <p:cNvPicPr/>
          <p:nvPr/>
        </p:nvPicPr>
        <p:blipFill rotWithShape="1">
          <a:blip r:embed="rId3">
            <a:extLst>
              <a:ext uri="{28A0092B-C50C-407E-A947-70E740481C1C}">
                <a14:useLocalDpi xmlns:a14="http://schemas.microsoft.com/office/drawing/2010/main" val="0"/>
              </a:ext>
            </a:extLst>
          </a:blip>
          <a:srcRect t="9950" b="-16189"/>
          <a:stretch/>
        </p:blipFill>
        <p:spPr>
          <a:xfrm>
            <a:off x="6095999" y="3056358"/>
            <a:ext cx="5537200" cy="713947"/>
          </a:xfrm>
          <a:prstGeom prst="rect">
            <a:avLst/>
          </a:prstGeom>
        </p:spPr>
      </p:pic>
      <p:pic>
        <p:nvPicPr>
          <p:cNvPr id="7" name="Picture 6">
            <a:extLst>
              <a:ext uri="{FF2B5EF4-FFF2-40B4-BE49-F238E27FC236}">
                <a16:creationId xmlns:a16="http://schemas.microsoft.com/office/drawing/2014/main" id="{9150EEE4-00C6-4F5E-BB0C-BA21C65D63E6}"/>
              </a:ext>
            </a:extLst>
          </p:cNvPr>
          <p:cNvPicPr/>
          <p:nvPr/>
        </p:nvPicPr>
        <p:blipFill rotWithShape="1">
          <a:blip r:embed="rId4">
            <a:extLst>
              <a:ext uri="{28A0092B-C50C-407E-A947-70E740481C1C}">
                <a14:useLocalDpi xmlns:a14="http://schemas.microsoft.com/office/drawing/2010/main" val="0"/>
              </a:ext>
            </a:extLst>
          </a:blip>
          <a:srcRect t="13807" b="17710"/>
          <a:stretch/>
        </p:blipFill>
        <p:spPr>
          <a:xfrm>
            <a:off x="6095999" y="3740025"/>
            <a:ext cx="5588001" cy="486178"/>
          </a:xfrm>
          <a:prstGeom prst="rect">
            <a:avLst/>
          </a:prstGeom>
        </p:spPr>
      </p:pic>
      <p:pic>
        <p:nvPicPr>
          <p:cNvPr id="8" name="Picture 7" descr="Text&#10;&#10;Description automatically generated">
            <a:extLst>
              <a:ext uri="{FF2B5EF4-FFF2-40B4-BE49-F238E27FC236}">
                <a16:creationId xmlns:a16="http://schemas.microsoft.com/office/drawing/2014/main" id="{08CA9B67-7BC3-4252-B8AC-605FE3CD60C0}"/>
              </a:ext>
            </a:extLst>
          </p:cNvPr>
          <p:cNvPicPr/>
          <p:nvPr/>
        </p:nvPicPr>
        <p:blipFill rotWithShape="1">
          <a:blip r:embed="rId5">
            <a:extLst>
              <a:ext uri="{28A0092B-C50C-407E-A947-70E740481C1C}">
                <a14:useLocalDpi xmlns:a14="http://schemas.microsoft.com/office/drawing/2010/main" val="0"/>
              </a:ext>
            </a:extLst>
          </a:blip>
          <a:srcRect t="4798" b="5068"/>
          <a:stretch/>
        </p:blipFill>
        <p:spPr>
          <a:xfrm>
            <a:off x="6095999" y="4353843"/>
            <a:ext cx="5588000" cy="950108"/>
          </a:xfrm>
          <a:prstGeom prst="rect">
            <a:avLst/>
          </a:prstGeom>
        </p:spPr>
      </p:pic>
      <p:pic>
        <p:nvPicPr>
          <p:cNvPr id="9" name="Picture 8">
            <a:extLst>
              <a:ext uri="{FF2B5EF4-FFF2-40B4-BE49-F238E27FC236}">
                <a16:creationId xmlns:a16="http://schemas.microsoft.com/office/drawing/2014/main" id="{95875D67-7167-43F4-83C2-BE5FD593A53E}"/>
              </a:ext>
            </a:extLst>
          </p:cNvPr>
          <p:cNvPicPr/>
          <p:nvPr/>
        </p:nvPicPr>
        <p:blipFill>
          <a:blip r:embed="rId6">
            <a:extLst>
              <a:ext uri="{28A0092B-C50C-407E-A947-70E740481C1C}">
                <a14:useLocalDpi xmlns:a14="http://schemas.microsoft.com/office/drawing/2010/main" val="0"/>
              </a:ext>
            </a:extLst>
          </a:blip>
          <a:stretch>
            <a:fillRect/>
          </a:stretch>
        </p:blipFill>
        <p:spPr>
          <a:xfrm>
            <a:off x="6095999" y="5431592"/>
            <a:ext cx="5689600" cy="849630"/>
          </a:xfrm>
          <a:prstGeom prst="rect">
            <a:avLst/>
          </a:prstGeom>
        </p:spPr>
      </p:pic>
    </p:spTree>
    <p:extLst>
      <p:ext uri="{BB962C8B-B14F-4D97-AF65-F5344CB8AC3E}">
        <p14:creationId xmlns:p14="http://schemas.microsoft.com/office/powerpoint/2010/main" val="817755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46DF0-D06A-8540-BEDE-64E78A8F1F1F}"/>
              </a:ext>
            </a:extLst>
          </p:cNvPr>
          <p:cNvSpPr>
            <a:spLocks noGrp="1"/>
          </p:cNvSpPr>
          <p:nvPr>
            <p:ph type="title"/>
          </p:nvPr>
        </p:nvSpPr>
        <p:spPr/>
        <p:txBody>
          <a:bodyPr/>
          <a:lstStyle/>
          <a:p>
            <a:r>
              <a:rPr lang="en-US" dirty="0"/>
              <a:t>6. Configuring Samba Shares</a:t>
            </a:r>
          </a:p>
        </p:txBody>
      </p:sp>
      <p:sp>
        <p:nvSpPr>
          <p:cNvPr id="3" name="Content Placeholder 2">
            <a:extLst>
              <a:ext uri="{FF2B5EF4-FFF2-40B4-BE49-F238E27FC236}">
                <a16:creationId xmlns:a16="http://schemas.microsoft.com/office/drawing/2014/main" id="{13F41572-2778-DC4D-83FF-FB3734DF7C44}"/>
              </a:ext>
            </a:extLst>
          </p:cNvPr>
          <p:cNvSpPr>
            <a:spLocks noGrp="1"/>
          </p:cNvSpPr>
          <p:nvPr>
            <p:ph sz="half" idx="1"/>
          </p:nvPr>
        </p:nvSpPr>
        <p:spPr>
          <a:xfrm>
            <a:off x="375891" y="2415508"/>
            <a:ext cx="5473008" cy="3730914"/>
          </a:xfrm>
        </p:spPr>
        <p:txBody>
          <a:bodyPr>
            <a:normAutofit fontScale="92500" lnSpcReduction="20000"/>
          </a:bodyPr>
          <a:lstStyle/>
          <a:p>
            <a:r>
              <a:rPr lang="en-US" dirty="0"/>
              <a:t>Creating Users share directory:</a:t>
            </a:r>
            <a:br>
              <a:rPr lang="en-US" dirty="0"/>
            </a:br>
            <a:r>
              <a:rPr lang="en-US" dirty="0"/>
              <a:t>sudo </a:t>
            </a:r>
            <a:r>
              <a:rPr lang="en-US" dirty="0" err="1"/>
              <a:t>mkdir</a:t>
            </a:r>
            <a:r>
              <a:rPr lang="en-US" dirty="0"/>
              <a:t> /samba/users</a:t>
            </a:r>
            <a:r>
              <a:rPr lang="en-IN" dirty="0"/>
              <a:t> </a:t>
            </a:r>
            <a:br>
              <a:rPr lang="en-IN" dirty="0"/>
            </a:br>
            <a:endParaRPr lang="en-IN" dirty="0"/>
          </a:p>
          <a:p>
            <a:r>
              <a:rPr lang="en-US" dirty="0"/>
              <a:t>Setting Directory Ownership to sambaadmin and  group </a:t>
            </a:r>
            <a:r>
              <a:rPr lang="en-US" dirty="0" err="1"/>
              <a:t>sambashare</a:t>
            </a:r>
            <a:r>
              <a:rPr lang="en-US" dirty="0"/>
              <a:t> :</a:t>
            </a:r>
            <a:br>
              <a:rPr lang="en-US" dirty="0"/>
            </a:br>
            <a:br>
              <a:rPr lang="en-US" dirty="0"/>
            </a:br>
            <a:r>
              <a:rPr lang="en-US" dirty="0"/>
              <a:t>sudo </a:t>
            </a:r>
            <a:r>
              <a:rPr lang="en-US" dirty="0" err="1"/>
              <a:t>chown</a:t>
            </a:r>
            <a:r>
              <a:rPr lang="en-US" dirty="0"/>
              <a:t> </a:t>
            </a:r>
            <a:r>
              <a:rPr lang="en-US" dirty="0" err="1"/>
              <a:t>sambaadmin:sambashare</a:t>
            </a:r>
            <a:r>
              <a:rPr lang="en-US" dirty="0"/>
              <a:t> /samba/users</a:t>
            </a:r>
            <a:r>
              <a:rPr lang="en-IN" dirty="0"/>
              <a:t> </a:t>
            </a:r>
            <a:br>
              <a:rPr lang="en-IN" dirty="0"/>
            </a:br>
            <a:endParaRPr lang="en-IN" dirty="0"/>
          </a:p>
          <a:p>
            <a:r>
              <a:rPr lang="en-US" dirty="0"/>
              <a:t>Giving Read/write permission to </a:t>
            </a:r>
            <a:r>
              <a:rPr lang="en-US" dirty="0" err="1"/>
              <a:t>sambashare</a:t>
            </a:r>
            <a:r>
              <a:rPr lang="en-US" dirty="0"/>
              <a:t> group in samba/user directory:</a:t>
            </a:r>
            <a:r>
              <a:rPr lang="en-IN" dirty="0"/>
              <a:t> </a:t>
            </a:r>
            <a:br>
              <a:rPr lang="en-IN" dirty="0"/>
            </a:br>
            <a:br>
              <a:rPr lang="en-IN" dirty="0"/>
            </a:br>
            <a:r>
              <a:rPr lang="en-IN" dirty="0"/>
              <a:t>sudo </a:t>
            </a:r>
            <a:r>
              <a:rPr lang="en-IN" dirty="0" err="1"/>
              <a:t>chmod</a:t>
            </a:r>
            <a:r>
              <a:rPr lang="en-IN" dirty="0"/>
              <a:t> 2770 /samba/users</a:t>
            </a:r>
            <a:br>
              <a:rPr lang="en-IN" dirty="0"/>
            </a:br>
            <a:endParaRPr lang="en-IN" dirty="0"/>
          </a:p>
          <a:p>
            <a:r>
              <a:rPr lang="en-IN" dirty="0"/>
              <a:t>Restarting Samba Services:</a:t>
            </a:r>
          </a:p>
          <a:p>
            <a:endParaRPr lang="en-US" dirty="0"/>
          </a:p>
        </p:txBody>
      </p:sp>
      <p:pic>
        <p:nvPicPr>
          <p:cNvPr id="5" name="Content Placeholder 4" descr="Text&#10;&#10;Description automatically generated">
            <a:extLst>
              <a:ext uri="{FF2B5EF4-FFF2-40B4-BE49-F238E27FC236}">
                <a16:creationId xmlns:a16="http://schemas.microsoft.com/office/drawing/2014/main" id="{F5CF6BBB-41F8-374F-9CCC-538E7E711551}"/>
              </a:ext>
            </a:extLst>
          </p:cNvPr>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a:xfrm>
            <a:off x="6095999" y="2020021"/>
            <a:ext cx="5394037" cy="3730914"/>
          </a:xfrm>
          <a:prstGeom prst="rect">
            <a:avLst/>
          </a:prstGeom>
        </p:spPr>
      </p:pic>
      <p:pic>
        <p:nvPicPr>
          <p:cNvPr id="6" name="Picture 5">
            <a:extLst>
              <a:ext uri="{FF2B5EF4-FFF2-40B4-BE49-F238E27FC236}">
                <a16:creationId xmlns:a16="http://schemas.microsoft.com/office/drawing/2014/main" id="{1F5B28FE-58A5-9647-8BED-306258865479}"/>
              </a:ext>
            </a:extLst>
          </p:cNvPr>
          <p:cNvPicPr/>
          <p:nvPr/>
        </p:nvPicPr>
        <p:blipFill rotWithShape="1">
          <a:blip r:embed="rId3">
            <a:extLst>
              <a:ext uri="{28A0092B-C50C-407E-A947-70E740481C1C}">
                <a14:useLocalDpi xmlns:a14="http://schemas.microsoft.com/office/drawing/2010/main" val="0"/>
              </a:ext>
            </a:extLst>
          </a:blip>
          <a:srcRect b="10289"/>
          <a:stretch/>
        </p:blipFill>
        <p:spPr>
          <a:xfrm>
            <a:off x="6095999" y="5852012"/>
            <a:ext cx="5394037" cy="501306"/>
          </a:xfrm>
          <a:prstGeom prst="rect">
            <a:avLst/>
          </a:prstGeom>
        </p:spPr>
      </p:pic>
    </p:spTree>
    <p:extLst>
      <p:ext uri="{BB962C8B-B14F-4D97-AF65-F5344CB8AC3E}">
        <p14:creationId xmlns:p14="http://schemas.microsoft.com/office/powerpoint/2010/main" val="2842784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4D125-C8F7-48D9-BB85-24667562F65D}"/>
              </a:ext>
            </a:extLst>
          </p:cNvPr>
          <p:cNvSpPr>
            <a:spLocks noGrp="1"/>
          </p:cNvSpPr>
          <p:nvPr>
            <p:ph type="title"/>
          </p:nvPr>
        </p:nvSpPr>
        <p:spPr/>
        <p:txBody>
          <a:bodyPr/>
          <a:lstStyle/>
          <a:p>
            <a:r>
              <a:rPr lang="en-US" dirty="0"/>
              <a:t>7. Configuration of Ubuntu Client</a:t>
            </a:r>
          </a:p>
        </p:txBody>
      </p:sp>
      <p:sp>
        <p:nvSpPr>
          <p:cNvPr id="3" name="Content Placeholder 2">
            <a:extLst>
              <a:ext uri="{FF2B5EF4-FFF2-40B4-BE49-F238E27FC236}">
                <a16:creationId xmlns:a16="http://schemas.microsoft.com/office/drawing/2014/main" id="{5014351D-F085-4094-95C7-BC1DB5590FED}"/>
              </a:ext>
            </a:extLst>
          </p:cNvPr>
          <p:cNvSpPr>
            <a:spLocks noGrp="1"/>
          </p:cNvSpPr>
          <p:nvPr>
            <p:ph idx="1"/>
          </p:nvPr>
        </p:nvSpPr>
        <p:spPr>
          <a:xfrm>
            <a:off x="378691" y="2231523"/>
            <a:ext cx="5190837" cy="3636511"/>
          </a:xfrm>
        </p:spPr>
        <p:txBody>
          <a:bodyPr>
            <a:normAutofit/>
          </a:bodyPr>
          <a:lstStyle/>
          <a:p>
            <a:pPr>
              <a:buFont typeface="+mj-lt"/>
              <a:buAutoNum type="arabicPeriod"/>
            </a:pPr>
            <a:r>
              <a:rPr lang="en-US" dirty="0"/>
              <a:t>Now, to access the SAMBA NAS from Linux, install </a:t>
            </a:r>
            <a:r>
              <a:rPr lang="en-US" dirty="0" err="1"/>
              <a:t>smbclient</a:t>
            </a:r>
            <a:r>
              <a:rPr lang="en-US" dirty="0"/>
              <a:t> via apt and then run the following command:</a:t>
            </a:r>
            <a:br>
              <a:rPr lang="en-US" dirty="0"/>
            </a:br>
            <a:br>
              <a:rPr lang="en-US" dirty="0"/>
            </a:br>
            <a:r>
              <a:rPr lang="en-US" dirty="0"/>
              <a:t>	</a:t>
            </a:r>
          </a:p>
        </p:txBody>
      </p:sp>
      <p:pic>
        <p:nvPicPr>
          <p:cNvPr id="5" name="Picture 4" descr="Text&#10;&#10;Description automatically generated">
            <a:extLst>
              <a:ext uri="{FF2B5EF4-FFF2-40B4-BE49-F238E27FC236}">
                <a16:creationId xmlns:a16="http://schemas.microsoft.com/office/drawing/2014/main" id="{2E82DB9E-DBE2-6F4E-9395-FE340E8EF09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661891" y="2447636"/>
            <a:ext cx="6234545" cy="3963176"/>
          </a:xfrm>
          <a:prstGeom prst="rect">
            <a:avLst/>
          </a:prstGeom>
        </p:spPr>
      </p:pic>
    </p:spTree>
    <p:extLst>
      <p:ext uri="{BB962C8B-B14F-4D97-AF65-F5344CB8AC3E}">
        <p14:creationId xmlns:p14="http://schemas.microsoft.com/office/powerpoint/2010/main" val="20914136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6A4E0-FAD6-634B-BBAE-AC0B212C6A1D}"/>
              </a:ext>
            </a:extLst>
          </p:cNvPr>
          <p:cNvSpPr>
            <a:spLocks noGrp="1"/>
          </p:cNvSpPr>
          <p:nvPr>
            <p:ph type="title"/>
          </p:nvPr>
        </p:nvSpPr>
        <p:spPr/>
        <p:txBody>
          <a:bodyPr/>
          <a:lstStyle/>
          <a:p>
            <a:r>
              <a:rPr lang="en-US" dirty="0"/>
              <a:t>7. Connecting to Server</a:t>
            </a:r>
          </a:p>
        </p:txBody>
      </p:sp>
      <p:sp>
        <p:nvSpPr>
          <p:cNvPr id="3" name="Content Placeholder 2">
            <a:extLst>
              <a:ext uri="{FF2B5EF4-FFF2-40B4-BE49-F238E27FC236}">
                <a16:creationId xmlns:a16="http://schemas.microsoft.com/office/drawing/2014/main" id="{6C6CFCBC-5381-5142-A5AF-0E968DCFA277}"/>
              </a:ext>
            </a:extLst>
          </p:cNvPr>
          <p:cNvSpPr>
            <a:spLocks noGrp="1"/>
          </p:cNvSpPr>
          <p:nvPr>
            <p:ph idx="1"/>
          </p:nvPr>
        </p:nvSpPr>
        <p:spPr>
          <a:xfrm>
            <a:off x="286330" y="2459679"/>
            <a:ext cx="5273961" cy="3636511"/>
          </a:xfrm>
        </p:spPr>
        <p:txBody>
          <a:bodyPr/>
          <a:lstStyle/>
          <a:p>
            <a:pPr marL="0" indent="0">
              <a:buNone/>
            </a:pPr>
            <a:r>
              <a:rPr lang="en-US" dirty="0" err="1"/>
              <a:t>smbclient</a:t>
            </a:r>
            <a:r>
              <a:rPr lang="en-US" dirty="0"/>
              <a:t>//</a:t>
            </a:r>
            <a:r>
              <a:rPr lang="en-US" dirty="0" err="1"/>
              <a:t>samba_hostname_or_server</a:t>
            </a:r>
            <a:r>
              <a:rPr lang="en-US" dirty="0"/>
              <a:t> </a:t>
            </a:r>
            <a:r>
              <a:rPr lang="en-US" dirty="0" err="1"/>
              <a:t>ip</a:t>
            </a:r>
            <a:r>
              <a:rPr lang="en-US" dirty="0"/>
              <a:t>/</a:t>
            </a:r>
            <a:r>
              <a:rPr lang="en-US" dirty="0" err="1"/>
              <a:t>share_name</a:t>
            </a:r>
            <a:r>
              <a:rPr lang="en-US" dirty="0"/>
              <a:t> -U username</a:t>
            </a:r>
          </a:p>
          <a:p>
            <a:pPr marL="0" indent="0">
              <a:buNone/>
            </a:pPr>
            <a:br>
              <a:rPr lang="en-US" dirty="0"/>
            </a:br>
            <a:br>
              <a:rPr lang="en-US" dirty="0"/>
            </a:br>
            <a:r>
              <a:rPr lang="en-US" dirty="0"/>
              <a:t>You will be required to enter the </a:t>
            </a:r>
            <a:br>
              <a:rPr lang="en-US" dirty="0"/>
            </a:br>
            <a:r>
              <a:rPr lang="en-US" dirty="0"/>
              <a:t>password and then you will be logged into the SAMBA interface</a:t>
            </a:r>
          </a:p>
          <a:p>
            <a:endParaRPr lang="en-US" dirty="0"/>
          </a:p>
        </p:txBody>
      </p:sp>
      <p:pic>
        <p:nvPicPr>
          <p:cNvPr id="4" name="Picture 3" descr="Text&#10;&#10;Description automatically generated">
            <a:extLst>
              <a:ext uri="{FF2B5EF4-FFF2-40B4-BE49-F238E27FC236}">
                <a16:creationId xmlns:a16="http://schemas.microsoft.com/office/drawing/2014/main" id="{F8D58B05-7E50-274B-B9C5-C0AC798C094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883561" y="2293615"/>
            <a:ext cx="6022109" cy="3968637"/>
          </a:xfrm>
          <a:prstGeom prst="rect">
            <a:avLst/>
          </a:prstGeom>
        </p:spPr>
      </p:pic>
    </p:spTree>
    <p:extLst>
      <p:ext uri="{BB962C8B-B14F-4D97-AF65-F5344CB8AC3E}">
        <p14:creationId xmlns:p14="http://schemas.microsoft.com/office/powerpoint/2010/main" val="14205147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E38E4-8345-A243-A4D0-03D503014E59}"/>
              </a:ext>
            </a:extLst>
          </p:cNvPr>
          <p:cNvSpPr>
            <a:spLocks noGrp="1"/>
          </p:cNvSpPr>
          <p:nvPr>
            <p:ph type="title"/>
          </p:nvPr>
        </p:nvSpPr>
        <p:spPr/>
        <p:txBody>
          <a:bodyPr/>
          <a:lstStyle/>
          <a:p>
            <a:r>
              <a:rPr lang="en-US" dirty="0"/>
              <a:t>8. Mounting the Samba Share</a:t>
            </a:r>
          </a:p>
        </p:txBody>
      </p:sp>
      <p:sp>
        <p:nvSpPr>
          <p:cNvPr id="3" name="Content Placeholder 2">
            <a:extLst>
              <a:ext uri="{FF2B5EF4-FFF2-40B4-BE49-F238E27FC236}">
                <a16:creationId xmlns:a16="http://schemas.microsoft.com/office/drawing/2014/main" id="{EE47D191-3846-814F-99B9-CA86FD9F598E}"/>
              </a:ext>
            </a:extLst>
          </p:cNvPr>
          <p:cNvSpPr>
            <a:spLocks noGrp="1"/>
          </p:cNvSpPr>
          <p:nvPr>
            <p:ph idx="1"/>
          </p:nvPr>
        </p:nvSpPr>
        <p:spPr>
          <a:xfrm>
            <a:off x="360218" y="2222287"/>
            <a:ext cx="4285673" cy="3636511"/>
          </a:xfrm>
        </p:spPr>
        <p:txBody>
          <a:bodyPr/>
          <a:lstStyle/>
          <a:p>
            <a:r>
              <a:rPr lang="en-US" dirty="0"/>
              <a:t>Installing the </a:t>
            </a:r>
            <a:r>
              <a:rPr lang="en-US" dirty="0" err="1"/>
              <a:t>cifs</a:t>
            </a:r>
            <a:r>
              <a:rPr lang="en-US" dirty="0"/>
              <a:t> package:</a:t>
            </a:r>
            <a:r>
              <a:rPr lang="en-IN" dirty="0"/>
              <a:t> </a:t>
            </a:r>
          </a:p>
          <a:p>
            <a:r>
              <a:rPr lang="en-US" dirty="0"/>
              <a:t>Creating a mount point:</a:t>
            </a:r>
            <a:br>
              <a:rPr lang="en-US" dirty="0"/>
            </a:br>
            <a:br>
              <a:rPr lang="en-US" dirty="0"/>
            </a:br>
            <a:r>
              <a:rPr lang="en-US" dirty="0"/>
              <a:t>sudo </a:t>
            </a:r>
            <a:r>
              <a:rPr lang="en-US" dirty="0" err="1"/>
              <a:t>mkdir</a:t>
            </a:r>
            <a:r>
              <a:rPr lang="en-US" dirty="0"/>
              <a:t> /</a:t>
            </a:r>
            <a:r>
              <a:rPr lang="en-US" dirty="0" err="1"/>
              <a:t>mnt</a:t>
            </a:r>
            <a:r>
              <a:rPr lang="en-US" dirty="0"/>
              <a:t>/</a:t>
            </a:r>
            <a:r>
              <a:rPr lang="en-US" dirty="0" err="1"/>
              <a:t>sambamount</a:t>
            </a:r>
            <a:r>
              <a:rPr lang="en-IN" dirty="0"/>
              <a:t> </a:t>
            </a:r>
            <a:br>
              <a:rPr lang="en-IN" dirty="0"/>
            </a:br>
            <a:endParaRPr lang="en-IN" dirty="0"/>
          </a:p>
          <a:p>
            <a:r>
              <a:rPr lang="en-US" dirty="0"/>
              <a:t>Mounting the share:</a:t>
            </a:r>
            <a:r>
              <a:rPr lang="en-IN" dirty="0"/>
              <a:t> </a:t>
            </a:r>
            <a:endParaRPr lang="en-US" dirty="0"/>
          </a:p>
        </p:txBody>
      </p:sp>
      <p:pic>
        <p:nvPicPr>
          <p:cNvPr id="4" name="Picture 3" descr="Text&#10;&#10;Description automatically generated">
            <a:extLst>
              <a:ext uri="{FF2B5EF4-FFF2-40B4-BE49-F238E27FC236}">
                <a16:creationId xmlns:a16="http://schemas.microsoft.com/office/drawing/2014/main" id="{48D7FBB8-FCBE-4140-BB0C-A0BA4E1CEEF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645891" y="2222288"/>
            <a:ext cx="7185891" cy="2756112"/>
          </a:xfrm>
          <a:prstGeom prst="rect">
            <a:avLst/>
          </a:prstGeom>
        </p:spPr>
      </p:pic>
      <p:pic>
        <p:nvPicPr>
          <p:cNvPr id="5" name="Picture 4">
            <a:extLst>
              <a:ext uri="{FF2B5EF4-FFF2-40B4-BE49-F238E27FC236}">
                <a16:creationId xmlns:a16="http://schemas.microsoft.com/office/drawing/2014/main" id="{EF623604-5F18-D84C-B568-5FA12C4BA39B}"/>
              </a:ext>
            </a:extLst>
          </p:cNvPr>
          <p:cNvPicPr/>
          <p:nvPr/>
        </p:nvPicPr>
        <p:blipFill rotWithShape="1">
          <a:blip r:embed="rId3">
            <a:extLst>
              <a:ext uri="{28A0092B-C50C-407E-A947-70E740481C1C}">
                <a14:useLocalDpi xmlns:a14="http://schemas.microsoft.com/office/drawing/2010/main" val="0"/>
              </a:ext>
            </a:extLst>
          </a:blip>
          <a:srcRect t="11444" r="2922" b="9922"/>
          <a:stretch/>
        </p:blipFill>
        <p:spPr>
          <a:xfrm>
            <a:off x="4645891" y="5135418"/>
            <a:ext cx="7185891" cy="1275394"/>
          </a:xfrm>
          <a:prstGeom prst="rect">
            <a:avLst/>
          </a:prstGeom>
        </p:spPr>
      </p:pic>
    </p:spTree>
    <p:extLst>
      <p:ext uri="{BB962C8B-B14F-4D97-AF65-F5344CB8AC3E}">
        <p14:creationId xmlns:p14="http://schemas.microsoft.com/office/powerpoint/2010/main" val="15847654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2AAB8AA0-1558-4F8A-9A8A-B59E5FD3CE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2" name="Rounded Rectangle 16">
            <a:extLst>
              <a:ext uri="{FF2B5EF4-FFF2-40B4-BE49-F238E27FC236}">
                <a16:creationId xmlns:a16="http://schemas.microsoft.com/office/drawing/2014/main" id="{39774200-0575-4559-9484-769930097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6090" y="643464"/>
            <a:ext cx="8844046" cy="3599352"/>
          </a:xfrm>
          <a:prstGeom prst="roundRect">
            <a:avLst>
              <a:gd name="adj" fmla="val 4219"/>
            </a:avLst>
          </a:prstGeom>
          <a:solidFill>
            <a:schemeClr val="tx1"/>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413F1AD2-1470-4F4C-99D7-2040E9BA2A0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5" name="Freeform 9">
              <a:extLst>
                <a:ext uri="{FF2B5EF4-FFF2-40B4-BE49-F238E27FC236}">
                  <a16:creationId xmlns:a16="http://schemas.microsoft.com/office/drawing/2014/main" id="{D19D20A5-60FE-4C56-B89D-4674D0AB1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54947731-A5B2-4D7F-B1A3-8D84C66B3A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EC27F232-28A2-4207-9BA9-A3A43DB73D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5FB3355-369D-AC4D-87F6-623E1AEC32C5}"/>
              </a:ext>
            </a:extLst>
          </p:cNvPr>
          <p:cNvSpPr>
            <a:spLocks noGrp="1"/>
          </p:cNvSpPr>
          <p:nvPr>
            <p:ph type="title"/>
          </p:nvPr>
        </p:nvSpPr>
        <p:spPr>
          <a:xfrm>
            <a:off x="810001" y="4817533"/>
            <a:ext cx="10572000" cy="779529"/>
          </a:xfrm>
        </p:spPr>
        <p:txBody>
          <a:bodyPr vert="horz" lIns="91440" tIns="45720" rIns="91440" bIns="45720" rtlCol="0" anchor="b">
            <a:normAutofit/>
          </a:bodyPr>
          <a:lstStyle/>
          <a:p>
            <a:r>
              <a:rPr lang="en-US" dirty="0"/>
              <a:t>9. Finishing Up</a:t>
            </a:r>
          </a:p>
        </p:txBody>
      </p:sp>
      <p:sp>
        <p:nvSpPr>
          <p:cNvPr id="3" name="Content Placeholder 2">
            <a:extLst>
              <a:ext uri="{FF2B5EF4-FFF2-40B4-BE49-F238E27FC236}">
                <a16:creationId xmlns:a16="http://schemas.microsoft.com/office/drawing/2014/main" id="{A7B98660-FE8A-7443-822C-A6EF6C149D31}"/>
              </a:ext>
            </a:extLst>
          </p:cNvPr>
          <p:cNvSpPr>
            <a:spLocks noGrp="1"/>
          </p:cNvSpPr>
          <p:nvPr>
            <p:ph idx="1"/>
          </p:nvPr>
        </p:nvSpPr>
        <p:spPr>
          <a:xfrm>
            <a:off x="810001" y="5594110"/>
            <a:ext cx="10572000" cy="434974"/>
          </a:xfrm>
        </p:spPr>
        <p:txBody>
          <a:bodyPr vert="horz" lIns="91440" tIns="45720" rIns="91440" bIns="45720" rtlCol="0" anchor="t">
            <a:normAutofit/>
          </a:bodyPr>
          <a:lstStyle/>
          <a:p>
            <a:pPr marL="0" indent="0">
              <a:buNone/>
            </a:pPr>
            <a:r>
              <a:rPr lang="en-US"/>
              <a:t>Using the GUI:</a:t>
            </a:r>
          </a:p>
        </p:txBody>
      </p:sp>
      <p:pic>
        <p:nvPicPr>
          <p:cNvPr id="5" name="Picture 4" descr="Graphical user interface, application&#10;&#10;Description automatically generated">
            <a:extLst>
              <a:ext uri="{FF2B5EF4-FFF2-40B4-BE49-F238E27FC236}">
                <a16:creationId xmlns:a16="http://schemas.microsoft.com/office/drawing/2014/main" id="{A84458A2-D231-7542-86FA-AA6B3C7FB99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918674" y="1064483"/>
            <a:ext cx="4082389" cy="2755611"/>
          </a:xfrm>
          <a:prstGeom prst="rect">
            <a:avLst/>
          </a:prstGeom>
        </p:spPr>
      </p:pic>
      <p:pic>
        <p:nvPicPr>
          <p:cNvPr id="4" name="Picture 3" descr="Graphical user interface, application&#10;&#10;Description automatically generated">
            <a:extLst>
              <a:ext uri="{FF2B5EF4-FFF2-40B4-BE49-F238E27FC236}">
                <a16:creationId xmlns:a16="http://schemas.microsoft.com/office/drawing/2014/main" id="{1AB81F4D-FDDB-404D-ABA2-D865527C579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164791" y="1086319"/>
            <a:ext cx="4082389" cy="2714788"/>
          </a:xfrm>
          <a:prstGeom prst="rect">
            <a:avLst/>
          </a:prstGeom>
        </p:spPr>
      </p:pic>
    </p:spTree>
    <p:extLst>
      <p:ext uri="{BB962C8B-B14F-4D97-AF65-F5344CB8AC3E}">
        <p14:creationId xmlns:p14="http://schemas.microsoft.com/office/powerpoint/2010/main" val="13003022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87848-2BBE-BB4B-927B-185C4BB6B8F1}"/>
              </a:ext>
            </a:extLst>
          </p:cNvPr>
          <p:cNvSpPr>
            <a:spLocks noGrp="1"/>
          </p:cNvSpPr>
          <p:nvPr>
            <p:ph type="title"/>
          </p:nvPr>
        </p:nvSpPr>
        <p:spPr>
          <a:xfrm>
            <a:off x="810000" y="447188"/>
            <a:ext cx="10571998" cy="970450"/>
          </a:xfrm>
        </p:spPr>
        <p:txBody>
          <a:bodyPr>
            <a:normAutofit/>
          </a:bodyPr>
          <a:lstStyle/>
          <a:p>
            <a:r>
              <a:rPr lang="en-US" sz="3700"/>
              <a:t>10. Connecting to Samba Share from macOS</a:t>
            </a:r>
          </a:p>
        </p:txBody>
      </p:sp>
      <p:pic>
        <p:nvPicPr>
          <p:cNvPr id="4" name="Content Placeholder 3" descr="A screenshot of a menu&#10;&#10;Description automatically generated with medium confidence">
            <a:extLst>
              <a:ext uri="{FF2B5EF4-FFF2-40B4-BE49-F238E27FC236}">
                <a16:creationId xmlns:a16="http://schemas.microsoft.com/office/drawing/2014/main" id="{8041486E-B730-9649-AF7B-672EBAA1327E}"/>
              </a:ext>
            </a:extLst>
          </p:cNvPr>
          <p:cNvPicPr>
            <a:picLocks/>
          </p:cNvPicPr>
          <p:nvPr/>
        </p:nvPicPr>
        <p:blipFill rotWithShape="1">
          <a:blip r:embed="rId2">
            <a:extLst>
              <a:ext uri="{28A0092B-C50C-407E-A947-70E740481C1C}">
                <a14:useLocalDpi xmlns:a14="http://schemas.microsoft.com/office/drawing/2010/main" val="0"/>
              </a:ext>
            </a:extLst>
          </a:blip>
          <a:srcRect l="1" t="-986" r="4" b="114"/>
          <a:stretch/>
        </p:blipFill>
        <p:spPr>
          <a:xfrm>
            <a:off x="502300" y="2315331"/>
            <a:ext cx="2268650" cy="1990620"/>
          </a:xfrm>
          <a:prstGeom prst="roundRect">
            <a:avLst>
              <a:gd name="adj" fmla="val 5832"/>
            </a:avLst>
          </a:prstGeom>
          <a:ln>
            <a:solidFill>
              <a:schemeClr val="tx1"/>
            </a:solidFill>
          </a:ln>
          <a:effectLst/>
        </p:spPr>
      </p:pic>
      <p:pic>
        <p:nvPicPr>
          <p:cNvPr id="5" name="Picture 4" descr="Graphical user interface, text, website&#10;&#10;Description automatically generated">
            <a:extLst>
              <a:ext uri="{FF2B5EF4-FFF2-40B4-BE49-F238E27FC236}">
                <a16:creationId xmlns:a16="http://schemas.microsoft.com/office/drawing/2014/main" id="{D20D4B7E-5868-2349-B4A2-EBA5DD029AA0}"/>
              </a:ext>
            </a:extLst>
          </p:cNvPr>
          <p:cNvPicPr/>
          <p:nvPr/>
        </p:nvPicPr>
        <p:blipFill rotWithShape="1">
          <a:blip r:embed="rId3">
            <a:extLst>
              <a:ext uri="{28A0092B-C50C-407E-A947-70E740481C1C}">
                <a14:useLocalDpi xmlns:a14="http://schemas.microsoft.com/office/drawing/2010/main" val="0"/>
              </a:ext>
            </a:extLst>
          </a:blip>
          <a:srcRect l="4671" r="2038"/>
          <a:stretch/>
        </p:blipFill>
        <p:spPr>
          <a:xfrm>
            <a:off x="3144462" y="5150437"/>
            <a:ext cx="2988053" cy="1101616"/>
          </a:xfrm>
          <a:prstGeom prst="roundRect">
            <a:avLst>
              <a:gd name="adj" fmla="val 5832"/>
            </a:avLst>
          </a:prstGeom>
          <a:ln>
            <a:solidFill>
              <a:schemeClr val="tx1"/>
            </a:solidFill>
          </a:ln>
          <a:effectLst/>
        </p:spPr>
      </p:pic>
      <p:pic>
        <p:nvPicPr>
          <p:cNvPr id="6" name="Picture 5" descr="A screenshot of a computer&#10;&#10;Description automatically generated with medium confidence">
            <a:extLst>
              <a:ext uri="{FF2B5EF4-FFF2-40B4-BE49-F238E27FC236}">
                <a16:creationId xmlns:a16="http://schemas.microsoft.com/office/drawing/2014/main" id="{21D5360F-26E4-344F-9939-F20E14A4D2A1}"/>
              </a:ext>
            </a:extLst>
          </p:cNvPr>
          <p:cNvPicPr/>
          <p:nvPr/>
        </p:nvPicPr>
        <p:blipFill rotWithShape="1">
          <a:blip r:embed="rId4">
            <a:extLst>
              <a:ext uri="{28A0092B-C50C-407E-A947-70E740481C1C}">
                <a14:useLocalDpi xmlns:a14="http://schemas.microsoft.com/office/drawing/2010/main" val="0"/>
              </a:ext>
            </a:extLst>
          </a:blip>
          <a:srcRect t="3067" r="5" b="5"/>
          <a:stretch/>
        </p:blipFill>
        <p:spPr>
          <a:xfrm>
            <a:off x="446924" y="4487338"/>
            <a:ext cx="2379403" cy="1848685"/>
          </a:xfrm>
          <a:prstGeom prst="roundRect">
            <a:avLst>
              <a:gd name="adj" fmla="val 5832"/>
            </a:avLst>
          </a:prstGeom>
          <a:ln>
            <a:solidFill>
              <a:schemeClr val="tx1"/>
            </a:solidFill>
          </a:ln>
          <a:effectLst/>
        </p:spPr>
      </p:pic>
      <p:pic>
        <p:nvPicPr>
          <p:cNvPr id="23" name="Content Placeholder 7" descr="Graphical user interface, application&#10;&#10;Description automatically generated">
            <a:extLst>
              <a:ext uri="{FF2B5EF4-FFF2-40B4-BE49-F238E27FC236}">
                <a16:creationId xmlns:a16="http://schemas.microsoft.com/office/drawing/2014/main" id="{2545CA2C-4C52-A249-BCAD-13177AAE3589}"/>
              </a:ext>
            </a:extLst>
          </p:cNvPr>
          <p:cNvPicPr>
            <a:picLocks/>
          </p:cNvPicPr>
          <p:nvPr/>
        </p:nvPicPr>
        <p:blipFill rotWithShape="1">
          <a:blip r:embed="rId5">
            <a:extLst>
              <a:ext uri="{28A0092B-C50C-407E-A947-70E740481C1C}">
                <a14:useLocalDpi xmlns:a14="http://schemas.microsoft.com/office/drawing/2010/main" val="0"/>
              </a:ext>
            </a:extLst>
          </a:blip>
          <a:srcRect l="2091" r="-623" b="2"/>
          <a:stretch/>
        </p:blipFill>
        <p:spPr>
          <a:xfrm>
            <a:off x="3144461" y="2337589"/>
            <a:ext cx="2776047" cy="1901902"/>
          </a:xfrm>
          <a:prstGeom prst="roundRect">
            <a:avLst>
              <a:gd name="adj" fmla="val 5832"/>
            </a:avLst>
          </a:prstGeom>
          <a:ln>
            <a:solidFill>
              <a:schemeClr val="tx1"/>
            </a:solidFill>
          </a:ln>
          <a:effectLst/>
        </p:spPr>
      </p:pic>
      <p:pic>
        <p:nvPicPr>
          <p:cNvPr id="42" name="Content Placeholder 36" descr="A screenshot of a computer&#10;&#10;Description automatically generated">
            <a:extLst>
              <a:ext uri="{FF2B5EF4-FFF2-40B4-BE49-F238E27FC236}">
                <a16:creationId xmlns:a16="http://schemas.microsoft.com/office/drawing/2014/main" id="{3FC55D85-07B1-8B46-B97E-16FE0B92872F}"/>
              </a:ext>
            </a:extLst>
          </p:cNvPr>
          <p:cNvPicPr>
            <a:picLocks noGrp="1"/>
          </p:cNvPicPr>
          <p:nvPr>
            <p:ph idx="1"/>
          </p:nvPr>
        </p:nvPicPr>
        <p:blipFill>
          <a:blip r:embed="rId6" cstate="print">
            <a:extLst>
              <a:ext uri="{28A0092B-C50C-407E-A947-70E740481C1C}">
                <a14:useLocalDpi xmlns:a14="http://schemas.microsoft.com/office/drawing/2010/main" val="0"/>
              </a:ext>
            </a:extLst>
          </a:blip>
          <a:stretch>
            <a:fillRect/>
          </a:stretch>
        </p:blipFill>
        <p:spPr>
          <a:xfrm>
            <a:off x="6450649" y="2785727"/>
            <a:ext cx="5501205" cy="3180964"/>
          </a:xfrm>
          <a:prstGeom prst="rect">
            <a:avLst/>
          </a:prstGeom>
        </p:spPr>
      </p:pic>
      <p:sp>
        <p:nvSpPr>
          <p:cNvPr id="14" name="TextBox 13">
            <a:extLst>
              <a:ext uri="{FF2B5EF4-FFF2-40B4-BE49-F238E27FC236}">
                <a16:creationId xmlns:a16="http://schemas.microsoft.com/office/drawing/2014/main" id="{61443F04-C7DB-AD4A-B0D9-8E2B5A13ED4C}"/>
              </a:ext>
            </a:extLst>
          </p:cNvPr>
          <p:cNvSpPr txBox="1"/>
          <p:nvPr/>
        </p:nvSpPr>
        <p:spPr>
          <a:xfrm>
            <a:off x="6733309" y="596669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0619354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93537-E91B-488B-BD28-6B0719BF2F3C}"/>
              </a:ext>
            </a:extLst>
          </p:cNvPr>
          <p:cNvSpPr>
            <a:spLocks noGrp="1"/>
          </p:cNvSpPr>
          <p:nvPr>
            <p:ph type="title"/>
          </p:nvPr>
        </p:nvSpPr>
        <p:spPr/>
        <p:txBody>
          <a:bodyPr/>
          <a:lstStyle/>
          <a:p>
            <a:r>
              <a:rPr lang="en-US" dirty="0"/>
              <a:t>Benefits of NAS</a:t>
            </a:r>
          </a:p>
        </p:txBody>
      </p:sp>
      <p:sp>
        <p:nvSpPr>
          <p:cNvPr id="3" name="Content Placeholder 2">
            <a:extLst>
              <a:ext uri="{FF2B5EF4-FFF2-40B4-BE49-F238E27FC236}">
                <a16:creationId xmlns:a16="http://schemas.microsoft.com/office/drawing/2014/main" id="{59554CB6-EAE9-43BE-BB46-6ED96032BA09}"/>
              </a:ext>
            </a:extLst>
          </p:cNvPr>
          <p:cNvSpPr>
            <a:spLocks noGrp="1"/>
          </p:cNvSpPr>
          <p:nvPr>
            <p:ph sz="half" idx="1"/>
          </p:nvPr>
        </p:nvSpPr>
        <p:spPr>
          <a:xfrm>
            <a:off x="809625" y="2246382"/>
            <a:ext cx="5185873" cy="3638763"/>
          </a:xfrm>
        </p:spPr>
        <p:txBody>
          <a:bodyPr/>
          <a:lstStyle/>
          <a:p>
            <a:pPr>
              <a:buFont typeface="+mj-lt"/>
              <a:buAutoNum type="arabicPeriod"/>
            </a:pPr>
            <a:r>
              <a:rPr lang="en-US" dirty="0"/>
              <a:t>Central Storage and Access</a:t>
            </a:r>
          </a:p>
          <a:p>
            <a:pPr>
              <a:buFont typeface="+mj-lt"/>
              <a:buAutoNum type="arabicPeriod"/>
            </a:pPr>
            <a:r>
              <a:rPr lang="en-US" dirty="0"/>
              <a:t>Automated Local Cloud Backup</a:t>
            </a:r>
          </a:p>
          <a:p>
            <a:pPr>
              <a:buFont typeface="+mj-lt"/>
              <a:buAutoNum type="arabicPeriod"/>
            </a:pPr>
            <a:r>
              <a:rPr lang="en-US" dirty="0"/>
              <a:t>Easy setup</a:t>
            </a:r>
          </a:p>
          <a:p>
            <a:pPr>
              <a:buFont typeface="+mj-lt"/>
              <a:buAutoNum type="arabicPeriod"/>
            </a:pPr>
            <a:r>
              <a:rPr lang="en-US" dirty="0"/>
              <a:t>Virtually 0 hardware costs</a:t>
            </a:r>
          </a:p>
          <a:p>
            <a:pPr>
              <a:buFont typeface="+mj-lt"/>
              <a:buAutoNum type="arabicPeriod"/>
            </a:pPr>
            <a:r>
              <a:rPr lang="en-US" dirty="0"/>
              <a:t>Space saving</a:t>
            </a:r>
          </a:p>
          <a:p>
            <a:pPr>
              <a:buFont typeface="+mj-lt"/>
              <a:buAutoNum type="arabicPeriod"/>
            </a:pPr>
            <a:r>
              <a:rPr lang="en-US" dirty="0"/>
              <a:t>Affordable file storage option</a:t>
            </a:r>
          </a:p>
          <a:p>
            <a:pPr>
              <a:buFont typeface="+mj-lt"/>
              <a:buAutoNum type="arabicPeriod"/>
            </a:pPr>
            <a:endParaRPr lang="en-US" dirty="0"/>
          </a:p>
        </p:txBody>
      </p:sp>
      <p:pic>
        <p:nvPicPr>
          <p:cNvPr id="8" name="Content Placeholder 7">
            <a:extLst>
              <a:ext uri="{FF2B5EF4-FFF2-40B4-BE49-F238E27FC236}">
                <a16:creationId xmlns:a16="http://schemas.microsoft.com/office/drawing/2014/main" id="{883F699B-F730-4CE5-975D-A5B7F70C76DF}"/>
              </a:ext>
            </a:extLst>
          </p:cNvPr>
          <p:cNvPicPr>
            <a:picLocks noGrp="1" noChangeAspect="1"/>
          </p:cNvPicPr>
          <p:nvPr>
            <p:ph sz="half" idx="2"/>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188075" y="2689092"/>
            <a:ext cx="5194300" cy="2753345"/>
          </a:xfrm>
        </p:spPr>
      </p:pic>
    </p:spTree>
    <p:extLst>
      <p:ext uri="{BB962C8B-B14F-4D97-AF65-F5344CB8AC3E}">
        <p14:creationId xmlns:p14="http://schemas.microsoft.com/office/powerpoint/2010/main" val="922956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B780D0-F9CF-4330-A959-1C438B91F910}"/>
              </a:ext>
            </a:extLst>
          </p:cNvPr>
          <p:cNvSpPr>
            <a:spLocks noGrp="1"/>
          </p:cNvSpPr>
          <p:nvPr>
            <p:ph type="title"/>
          </p:nvPr>
        </p:nvSpPr>
        <p:spPr/>
        <p:txBody>
          <a:bodyPr/>
          <a:lstStyle/>
          <a:p>
            <a:r>
              <a:rPr lang="en-US" dirty="0"/>
              <a:t>Disadvantages of NAS</a:t>
            </a:r>
          </a:p>
        </p:txBody>
      </p:sp>
      <p:sp>
        <p:nvSpPr>
          <p:cNvPr id="7" name="Content Placeholder 6">
            <a:extLst>
              <a:ext uri="{FF2B5EF4-FFF2-40B4-BE49-F238E27FC236}">
                <a16:creationId xmlns:a16="http://schemas.microsoft.com/office/drawing/2014/main" id="{0728C314-78C7-4DB2-9D11-6505683F5B01}"/>
              </a:ext>
            </a:extLst>
          </p:cNvPr>
          <p:cNvSpPr>
            <a:spLocks noGrp="1"/>
          </p:cNvSpPr>
          <p:nvPr>
            <p:ph sz="half" idx="1"/>
          </p:nvPr>
        </p:nvSpPr>
        <p:spPr/>
        <p:txBody>
          <a:bodyPr/>
          <a:lstStyle/>
          <a:p>
            <a:pPr>
              <a:buFont typeface="+mj-lt"/>
              <a:buAutoNum type="arabicPeriod"/>
            </a:pPr>
            <a:r>
              <a:rPr lang="en-US" dirty="0"/>
              <a:t>Onsite backup which is vulnerable to natural disasters.</a:t>
            </a:r>
          </a:p>
          <a:p>
            <a:pPr>
              <a:buFont typeface="+mj-lt"/>
              <a:buAutoNum type="arabicPeriod"/>
            </a:pPr>
            <a:r>
              <a:rPr lang="en-US" dirty="0"/>
              <a:t>Difficult recovery from another operating system like Windows.</a:t>
            </a:r>
          </a:p>
          <a:p>
            <a:pPr>
              <a:buFont typeface="+mj-lt"/>
              <a:buAutoNum type="arabicPeriod"/>
            </a:pPr>
            <a:r>
              <a:rPr lang="en-US" dirty="0"/>
              <a:t>Backup cannot be done via other OS.</a:t>
            </a:r>
          </a:p>
          <a:p>
            <a:pPr>
              <a:buFont typeface="+mj-lt"/>
              <a:buAutoNum type="arabicPeriod"/>
            </a:pPr>
            <a:r>
              <a:rPr lang="en-US" dirty="0"/>
              <a:t>Slow data transfer speeds when compared to SAN.</a:t>
            </a:r>
          </a:p>
        </p:txBody>
      </p:sp>
      <p:pic>
        <p:nvPicPr>
          <p:cNvPr id="6" name="Content Placeholder 5">
            <a:extLst>
              <a:ext uri="{FF2B5EF4-FFF2-40B4-BE49-F238E27FC236}">
                <a16:creationId xmlns:a16="http://schemas.microsoft.com/office/drawing/2014/main" id="{AE22AC4D-05F2-4EF4-B4C0-25697D2DD7CD}"/>
              </a:ext>
            </a:extLst>
          </p:cNvPr>
          <p:cNvPicPr>
            <a:picLocks noGrp="1" noChangeAspect="1"/>
          </p:cNvPicPr>
          <p:nvPr>
            <p:ph sz="half" idx="2"/>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573085" y="2865796"/>
            <a:ext cx="4633284" cy="2995254"/>
          </a:xfrm>
        </p:spPr>
      </p:pic>
    </p:spTree>
    <p:extLst>
      <p:ext uri="{BB962C8B-B14F-4D97-AF65-F5344CB8AC3E}">
        <p14:creationId xmlns:p14="http://schemas.microsoft.com/office/powerpoint/2010/main" val="3567548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5B199-E794-4A65-B06B-7A2EB9F68DBC}"/>
              </a:ext>
            </a:extLst>
          </p:cNvPr>
          <p:cNvSpPr>
            <a:spLocks noGrp="1"/>
          </p:cNvSpPr>
          <p:nvPr>
            <p:ph type="title"/>
          </p:nvPr>
        </p:nvSpPr>
        <p:spPr/>
        <p:txBody>
          <a:bodyPr/>
          <a:lstStyle/>
          <a:p>
            <a:r>
              <a:rPr lang="en-US" dirty="0"/>
              <a:t>Need of network storage </a:t>
            </a:r>
            <a:endParaRPr lang="en-IN" dirty="0"/>
          </a:p>
        </p:txBody>
      </p:sp>
      <p:sp>
        <p:nvSpPr>
          <p:cNvPr id="3" name="Content Placeholder 2">
            <a:extLst>
              <a:ext uri="{FF2B5EF4-FFF2-40B4-BE49-F238E27FC236}">
                <a16:creationId xmlns:a16="http://schemas.microsoft.com/office/drawing/2014/main" id="{DD614BC2-F05E-44FE-8DE3-CE1296DF8106}"/>
              </a:ext>
            </a:extLst>
          </p:cNvPr>
          <p:cNvSpPr>
            <a:spLocks noGrp="1"/>
          </p:cNvSpPr>
          <p:nvPr>
            <p:ph idx="1"/>
          </p:nvPr>
        </p:nvSpPr>
        <p:spPr/>
        <p:txBody>
          <a:bodyPr>
            <a:normAutofit fontScale="92500" lnSpcReduction="10000"/>
          </a:bodyPr>
          <a:lstStyle/>
          <a:p>
            <a:r>
              <a:rPr lang="en-IN" dirty="0"/>
              <a:t>Over the years, the storage of data has evolved through various phases. This evolution has been driven partly by the changing ways in which we use technology, and in part by the exponential increase in the volume of data we need to store. It has also been driven by new technologies, which allow us to store and manage data in a more effective manner.</a:t>
            </a:r>
          </a:p>
          <a:p>
            <a:r>
              <a:rPr lang="en-IN" dirty="0"/>
              <a:t>In the days of mainframes, data was stored physically separate from the actual processing unit, but was still only accessible through the processing units. As PC based servers became more commonplace, storage devices went ‘inside the box’ or in external boxes that were connected directly to the system. Each of these approaches was valid in its time, but as our need to store increasing volumes of data and our need to make it more accessible grew, other alternatives were needed. </a:t>
            </a:r>
          </a:p>
          <a:p>
            <a:r>
              <a:rPr lang="en-IN" dirty="0"/>
              <a:t>Cloud services and other new forms of remote storage also add to the capacity of devices and their ability to access more data without building additional data storage into a device. Enter network storage.</a:t>
            </a:r>
          </a:p>
        </p:txBody>
      </p:sp>
    </p:spTree>
    <p:extLst>
      <p:ext uri="{BB962C8B-B14F-4D97-AF65-F5344CB8AC3E}">
        <p14:creationId xmlns:p14="http://schemas.microsoft.com/office/powerpoint/2010/main" val="25882714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B9AA5-7EF2-8C49-B8D2-9186401EB8EE}"/>
              </a:ext>
            </a:extLst>
          </p:cNvPr>
          <p:cNvSpPr>
            <a:spLocks noGrp="1"/>
          </p:cNvSpPr>
          <p:nvPr>
            <p:ph type="title"/>
          </p:nvPr>
        </p:nvSpPr>
        <p:spPr/>
        <p:txBody>
          <a:bodyPr/>
          <a:lstStyle/>
          <a:p>
            <a:r>
              <a:rPr lang="en-US"/>
              <a:t>Comparisons </a:t>
            </a:r>
            <a:endParaRPr lang="en-US" dirty="0"/>
          </a:p>
        </p:txBody>
      </p:sp>
      <p:pic>
        <p:nvPicPr>
          <p:cNvPr id="6" name="Content Placeholder 5" descr="Table&#10;&#10;Description automatically generated">
            <a:extLst>
              <a:ext uri="{FF2B5EF4-FFF2-40B4-BE49-F238E27FC236}">
                <a16:creationId xmlns:a16="http://schemas.microsoft.com/office/drawing/2014/main" id="{64101D8E-F3C3-1C47-95B4-B4D1F060475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12083" y="2330968"/>
            <a:ext cx="7492136" cy="4244595"/>
          </a:xfrm>
        </p:spPr>
      </p:pic>
    </p:spTree>
    <p:extLst>
      <p:ext uri="{BB962C8B-B14F-4D97-AF65-F5344CB8AC3E}">
        <p14:creationId xmlns:p14="http://schemas.microsoft.com/office/powerpoint/2010/main" val="19693755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2" name="Picture 11" descr="Timeline&#10;&#10;Description automatically generated with medium confidence">
            <a:extLst>
              <a:ext uri="{FF2B5EF4-FFF2-40B4-BE49-F238E27FC236}">
                <a16:creationId xmlns:a16="http://schemas.microsoft.com/office/drawing/2014/main" id="{31A650A4-9A7A-7046-A54B-3614C505C6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5243" y="2318753"/>
            <a:ext cx="3843723" cy="2074156"/>
          </a:xfrm>
          <a:prstGeom prst="rect">
            <a:avLst/>
          </a:prstGeom>
        </p:spPr>
      </p:pic>
      <p:pic>
        <p:nvPicPr>
          <p:cNvPr id="8" name="Picture 7" descr="Timeline&#10;&#10;Description automatically generated">
            <a:extLst>
              <a:ext uri="{FF2B5EF4-FFF2-40B4-BE49-F238E27FC236}">
                <a16:creationId xmlns:a16="http://schemas.microsoft.com/office/drawing/2014/main" id="{DE9724FC-F44B-CD45-829D-A901958F1196}"/>
              </a:ext>
            </a:extLst>
          </p:cNvPr>
          <p:cNvPicPr>
            <a:picLocks noChangeAspect="1"/>
          </p:cNvPicPr>
          <p:nvPr/>
        </p:nvPicPr>
        <p:blipFill rotWithShape="1">
          <a:blip r:embed="rId3">
            <a:extLst>
              <a:ext uri="{28A0092B-C50C-407E-A947-70E740481C1C}">
                <a14:useLocalDpi xmlns:a14="http://schemas.microsoft.com/office/drawing/2010/main" val="0"/>
              </a:ext>
            </a:extLst>
          </a:blip>
          <a:srcRect b="7084"/>
          <a:stretch/>
        </p:blipFill>
        <p:spPr>
          <a:xfrm>
            <a:off x="155376" y="2318753"/>
            <a:ext cx="3652575" cy="2074156"/>
          </a:xfrm>
          <a:prstGeom prst="rect">
            <a:avLst/>
          </a:prstGeom>
        </p:spPr>
      </p:pic>
      <p:pic>
        <p:nvPicPr>
          <p:cNvPr id="14" name="Picture 13" descr="A picture containing graphical user interface&#10;&#10;Description automatically generated">
            <a:extLst>
              <a:ext uri="{FF2B5EF4-FFF2-40B4-BE49-F238E27FC236}">
                <a16:creationId xmlns:a16="http://schemas.microsoft.com/office/drawing/2014/main" id="{1CB6B3FA-EB96-EA40-919C-EEAEFEB479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5243" y="4539247"/>
            <a:ext cx="3843723" cy="2001600"/>
          </a:xfrm>
          <a:prstGeom prst="rect">
            <a:avLst/>
          </a:prstGeom>
        </p:spPr>
      </p:pic>
      <p:sp>
        <p:nvSpPr>
          <p:cNvPr id="2" name="Title 1">
            <a:extLst>
              <a:ext uri="{FF2B5EF4-FFF2-40B4-BE49-F238E27FC236}">
                <a16:creationId xmlns:a16="http://schemas.microsoft.com/office/drawing/2014/main" id="{005E10D7-F2AC-3E48-8072-7926316FF0E3}"/>
              </a:ext>
            </a:extLst>
          </p:cNvPr>
          <p:cNvSpPr>
            <a:spLocks noGrp="1"/>
          </p:cNvSpPr>
          <p:nvPr>
            <p:ph type="title"/>
          </p:nvPr>
        </p:nvSpPr>
        <p:spPr/>
        <p:txBody>
          <a:bodyPr vert="horz" lIns="91440" tIns="45720" rIns="91440" bIns="45720" rtlCol="0" anchor="b">
            <a:normAutofit/>
          </a:bodyPr>
          <a:lstStyle/>
          <a:p>
            <a:r>
              <a:rPr lang="en-US" sz="5400" dirty="0"/>
              <a:t>CIFS VS SMB</a:t>
            </a:r>
          </a:p>
        </p:txBody>
      </p:sp>
      <p:pic>
        <p:nvPicPr>
          <p:cNvPr id="10" name="Picture 9" descr="A picture containing timeline&#10;&#10;Description automatically generated">
            <a:extLst>
              <a:ext uri="{FF2B5EF4-FFF2-40B4-BE49-F238E27FC236}">
                <a16:creationId xmlns:a16="http://schemas.microsoft.com/office/drawing/2014/main" id="{B5F97607-6E0F-1B4A-9949-0F2E1142EC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377" y="4539247"/>
            <a:ext cx="3652575" cy="2002194"/>
          </a:xfrm>
          <a:prstGeom prst="rect">
            <a:avLst/>
          </a:prstGeom>
        </p:spPr>
      </p:pic>
      <p:pic>
        <p:nvPicPr>
          <p:cNvPr id="45" name="Picture 44" descr="Graphical user interface, text&#10;&#10;Description automatically generated">
            <a:extLst>
              <a:ext uri="{FF2B5EF4-FFF2-40B4-BE49-F238E27FC236}">
                <a16:creationId xmlns:a16="http://schemas.microsoft.com/office/drawing/2014/main" id="{51ABFC5B-3F10-B047-BE30-D07D059835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36051" y="2318753"/>
            <a:ext cx="4200573" cy="2074156"/>
          </a:xfrm>
          <a:prstGeom prst="rect">
            <a:avLst/>
          </a:prstGeom>
        </p:spPr>
      </p:pic>
      <p:pic>
        <p:nvPicPr>
          <p:cNvPr id="46" name="Picture 45" descr="A picture containing timeline&#10;&#10;Description automatically generated">
            <a:extLst>
              <a:ext uri="{FF2B5EF4-FFF2-40B4-BE49-F238E27FC236}">
                <a16:creationId xmlns:a16="http://schemas.microsoft.com/office/drawing/2014/main" id="{183EEAB1-0EC5-3A45-B79C-CCE77EEBB90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26259" y="4539247"/>
            <a:ext cx="4200572" cy="1987526"/>
          </a:xfrm>
          <a:prstGeom prst="rect">
            <a:avLst/>
          </a:prstGeom>
        </p:spPr>
      </p:pic>
    </p:spTree>
    <p:extLst>
      <p:ext uri="{BB962C8B-B14F-4D97-AF65-F5344CB8AC3E}">
        <p14:creationId xmlns:p14="http://schemas.microsoft.com/office/powerpoint/2010/main" val="23322757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Freeform 6">
            <a:extLst>
              <a:ext uri="{FF2B5EF4-FFF2-40B4-BE49-F238E27FC236}">
                <a16:creationId xmlns:a16="http://schemas.microsoft.com/office/drawing/2014/main" id="{74C03E86-7F68-47B7-84BA-21BAD16C6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4" name="Picture 3" descr="Magnifying glass on clear background">
            <a:extLst>
              <a:ext uri="{FF2B5EF4-FFF2-40B4-BE49-F238E27FC236}">
                <a16:creationId xmlns:a16="http://schemas.microsoft.com/office/drawing/2014/main" id="{C062D39C-6796-4182-949B-15CAA847A73F}"/>
              </a:ext>
            </a:extLst>
          </p:cNvPr>
          <p:cNvPicPr>
            <a:picLocks noChangeAspect="1"/>
          </p:cNvPicPr>
          <p:nvPr/>
        </p:nvPicPr>
        <p:blipFill rotWithShape="1">
          <a:blip r:embed="rId2">
            <a:duotone>
              <a:schemeClr val="accent1">
                <a:shade val="45000"/>
                <a:satMod val="135000"/>
              </a:schemeClr>
              <a:prstClr val="white"/>
            </a:duotone>
          </a:blip>
          <a:srcRect l="20341" r="20340" b="-2"/>
          <a:stretch/>
        </p:blipFill>
        <p:spPr>
          <a:xfrm>
            <a:off x="6096000" y="-1"/>
            <a:ext cx="6094450" cy="6858001"/>
          </a:xfrm>
          <a:prstGeom prst="rect">
            <a:avLst/>
          </a:prstGeom>
        </p:spPr>
      </p:pic>
      <p:sp>
        <p:nvSpPr>
          <p:cNvPr id="15" name="Freeform 16">
            <a:extLst>
              <a:ext uri="{FF2B5EF4-FFF2-40B4-BE49-F238E27FC236}">
                <a16:creationId xmlns:a16="http://schemas.microsoft.com/office/drawing/2014/main" id="{8977846B-3E2A-49C0-873D-DADC1D674F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3995517-9673-0F4C-8215-89EC9B0AE340}"/>
              </a:ext>
            </a:extLst>
          </p:cNvPr>
          <p:cNvSpPr/>
          <p:nvPr/>
        </p:nvSpPr>
        <p:spPr>
          <a:xfrm>
            <a:off x="235131" y="-167491"/>
            <a:ext cx="5254553" cy="1105988"/>
          </a:xfrm>
          <a:prstGeom prst="rect">
            <a:avLst/>
          </a:prstGeom>
        </p:spPr>
        <p:txBody>
          <a:bodyPr vert="horz" lIns="91440" tIns="45720" rIns="91440" bIns="45720" rtlCol="0" anchor="b">
            <a:normAutofit/>
          </a:bodyPr>
          <a:lstStyle/>
          <a:p>
            <a:pPr>
              <a:spcBef>
                <a:spcPct val="0"/>
              </a:spcBef>
              <a:spcAft>
                <a:spcPts val="600"/>
              </a:spcAft>
            </a:pPr>
            <a:r>
              <a:rPr lang="en-US" sz="4000" b="1" dirty="0">
                <a:solidFill>
                  <a:srgbClr val="FEFEFE"/>
                </a:solidFill>
                <a:latin typeface="+mj-lt"/>
                <a:ea typeface="+mj-ea"/>
                <a:cs typeface="+mj-cs"/>
              </a:rPr>
              <a:t>References:</a:t>
            </a:r>
          </a:p>
        </p:txBody>
      </p:sp>
      <p:sp>
        <p:nvSpPr>
          <p:cNvPr id="6" name="Rectangle 5">
            <a:extLst>
              <a:ext uri="{FF2B5EF4-FFF2-40B4-BE49-F238E27FC236}">
                <a16:creationId xmlns:a16="http://schemas.microsoft.com/office/drawing/2014/main" id="{04EAB76C-C53C-F14C-9B60-40F978A1BE16}"/>
              </a:ext>
            </a:extLst>
          </p:cNvPr>
          <p:cNvSpPr/>
          <p:nvPr/>
        </p:nvSpPr>
        <p:spPr>
          <a:xfrm>
            <a:off x="135036" y="842703"/>
            <a:ext cx="6424400" cy="5636474"/>
          </a:xfrm>
          <a:prstGeom prst="rect">
            <a:avLst/>
          </a:prstGeom>
        </p:spPr>
        <p:txBody>
          <a:bodyPr vert="horz" lIns="91440" tIns="45720" rIns="91440" bIns="45720" rtlCol="0" anchor="ctr">
            <a:noAutofit/>
          </a:bodyPr>
          <a:lstStyle/>
          <a:p>
            <a:pPr marL="285750" indent="-285750">
              <a:lnSpc>
                <a:spcPct val="150000"/>
              </a:lnSpc>
              <a:spcBef>
                <a:spcPct val="20000"/>
              </a:spcBef>
              <a:spcAft>
                <a:spcPts val="120"/>
              </a:spcAft>
              <a:buClr>
                <a:schemeClr val="accent1"/>
              </a:buClr>
              <a:buFont typeface="Wingdings 2" charset="2"/>
              <a:buChar char=""/>
            </a:pPr>
            <a:r>
              <a:rPr lang="en-US" sz="1400" b="1" dirty="0">
                <a:solidFill>
                  <a:srgbClr val="0070C0"/>
                </a:solidFill>
                <a:hlinkClick r:id="rId3">
                  <a:extLst>
                    <a:ext uri="{A12FA001-AC4F-418D-AE19-62706E023703}">
                      <ahyp:hlinkClr xmlns:ahyp="http://schemas.microsoft.com/office/drawing/2018/hyperlinkcolor" val="tx"/>
                    </a:ext>
                  </a:extLst>
                </a:hlinkClick>
              </a:rPr>
              <a:t>Storage Technology information, news and tips - SearchStorage (techtarget.com)</a:t>
            </a:r>
            <a:endParaRPr lang="en-US" sz="1400" b="1" dirty="0">
              <a:solidFill>
                <a:srgbClr val="0070C0"/>
              </a:solidFill>
            </a:endParaRPr>
          </a:p>
          <a:p>
            <a:pPr marL="285750" indent="-285750">
              <a:lnSpc>
                <a:spcPct val="150000"/>
              </a:lnSpc>
              <a:spcBef>
                <a:spcPct val="20000"/>
              </a:spcBef>
              <a:spcAft>
                <a:spcPts val="120"/>
              </a:spcAft>
              <a:buClr>
                <a:schemeClr val="accent1"/>
              </a:buClr>
              <a:buFont typeface="Wingdings 2" charset="2"/>
              <a:buChar char=""/>
            </a:pPr>
            <a:r>
              <a:rPr lang="en-US" sz="1400" b="1" dirty="0">
                <a:solidFill>
                  <a:srgbClr val="0070C0"/>
                </a:solidFill>
                <a:hlinkClick r:id="rId4">
                  <a:extLst>
                    <a:ext uri="{A12FA001-AC4F-418D-AE19-62706E023703}">
                      <ahyp:hlinkClr xmlns:ahyp="http://schemas.microsoft.com/office/drawing/2018/hyperlinkcolor" val="tx"/>
                    </a:ext>
                  </a:extLst>
                </a:hlinkClick>
              </a:rPr>
              <a:t>Pros and Cons of NAS | NAS storage Dubai | Network IT solutions (whitehatsme.com)</a:t>
            </a:r>
            <a:endParaRPr lang="en-US" sz="1400" b="1" dirty="0">
              <a:solidFill>
                <a:srgbClr val="0070C0"/>
              </a:solidFill>
            </a:endParaRPr>
          </a:p>
          <a:p>
            <a:pPr marL="285750" indent="-285750">
              <a:lnSpc>
                <a:spcPct val="150000"/>
              </a:lnSpc>
              <a:spcBef>
                <a:spcPct val="20000"/>
              </a:spcBef>
              <a:spcAft>
                <a:spcPts val="120"/>
              </a:spcAft>
              <a:buClr>
                <a:schemeClr val="accent1"/>
              </a:buClr>
              <a:buFont typeface="Wingdings 2" charset="2"/>
              <a:buChar char=""/>
            </a:pPr>
            <a:r>
              <a:rPr lang="en-US" sz="1400" b="1" dirty="0">
                <a:solidFill>
                  <a:srgbClr val="0070C0"/>
                </a:solidFill>
                <a:hlinkClick r:id="rId5">
                  <a:extLst>
                    <a:ext uri="{A12FA001-AC4F-418D-AE19-62706E023703}">
                      <ahyp:hlinkClr xmlns:ahyp="http://schemas.microsoft.com/office/drawing/2018/hyperlinkcolor" val="tx"/>
                    </a:ext>
                  </a:extLst>
                </a:hlinkClick>
              </a:rPr>
              <a:t>https://www.enterprisestorageforum.com/hardware/network-storage/</a:t>
            </a:r>
            <a:endParaRPr lang="en-US" sz="1400" b="1" dirty="0">
              <a:solidFill>
                <a:srgbClr val="0070C0"/>
              </a:solidFill>
            </a:endParaRPr>
          </a:p>
          <a:p>
            <a:pPr marL="285750" indent="-285750">
              <a:lnSpc>
                <a:spcPct val="150000"/>
              </a:lnSpc>
              <a:spcBef>
                <a:spcPct val="20000"/>
              </a:spcBef>
              <a:spcAft>
                <a:spcPts val="120"/>
              </a:spcAft>
              <a:buClr>
                <a:schemeClr val="accent1"/>
              </a:buClr>
              <a:buFont typeface="Wingdings 2" charset="2"/>
              <a:buChar char=""/>
            </a:pPr>
            <a:r>
              <a:rPr lang="en-US" sz="1400" b="1" dirty="0">
                <a:solidFill>
                  <a:srgbClr val="0070C0"/>
                </a:solidFill>
                <a:hlinkClick r:id="rId6">
                  <a:extLst>
                    <a:ext uri="{A12FA001-AC4F-418D-AE19-62706E023703}">
                      <ahyp:hlinkClr xmlns:ahyp="http://schemas.microsoft.com/office/drawing/2018/hyperlinkcolor" val="tx"/>
                    </a:ext>
                  </a:extLst>
                </a:hlinkClick>
              </a:rPr>
              <a:t>https://www.slideshare.net/ShashankBhatnagar3/nas-network-attached-storage-64574337</a:t>
            </a:r>
            <a:endParaRPr lang="en-US" sz="1400" b="1" dirty="0">
              <a:solidFill>
                <a:srgbClr val="0070C0"/>
              </a:solidFill>
            </a:endParaRPr>
          </a:p>
          <a:p>
            <a:pPr marL="285750" indent="-285750">
              <a:lnSpc>
                <a:spcPct val="150000"/>
              </a:lnSpc>
              <a:spcBef>
                <a:spcPct val="20000"/>
              </a:spcBef>
              <a:spcAft>
                <a:spcPts val="120"/>
              </a:spcAft>
              <a:buClr>
                <a:schemeClr val="accent1"/>
              </a:buClr>
              <a:buFont typeface="Wingdings 2" charset="2"/>
              <a:buChar char=""/>
            </a:pPr>
            <a:r>
              <a:rPr lang="en-US" sz="1400" b="1" dirty="0">
                <a:solidFill>
                  <a:srgbClr val="0070C0"/>
                </a:solidFill>
                <a:hlinkClick r:id="rId7">
                  <a:extLst>
                    <a:ext uri="{A12FA001-AC4F-418D-AE19-62706E023703}">
                      <ahyp:hlinkClr xmlns:ahyp="http://schemas.microsoft.com/office/drawing/2018/hyperlinkcolor" val="tx"/>
                    </a:ext>
                  </a:extLst>
                </a:hlinkClick>
              </a:rPr>
              <a:t>https://www.redhat.com/sysadmin/san-vs-nas</a:t>
            </a:r>
            <a:endParaRPr lang="en-US" sz="1400" b="1" dirty="0">
              <a:solidFill>
                <a:srgbClr val="0070C0"/>
              </a:solidFill>
            </a:endParaRPr>
          </a:p>
          <a:p>
            <a:pPr marL="285750" indent="-285750">
              <a:lnSpc>
                <a:spcPct val="150000"/>
              </a:lnSpc>
              <a:spcBef>
                <a:spcPct val="20000"/>
              </a:spcBef>
              <a:spcAft>
                <a:spcPts val="120"/>
              </a:spcAft>
              <a:buClr>
                <a:schemeClr val="accent1"/>
              </a:buClr>
              <a:buFont typeface="Wingdings 2" charset="2"/>
              <a:buChar char=""/>
            </a:pPr>
            <a:r>
              <a:rPr lang="en-US" sz="1400" b="1" dirty="0">
                <a:solidFill>
                  <a:srgbClr val="0070C0"/>
                </a:solidFill>
                <a:hlinkClick r:id="rId6">
                  <a:extLst>
                    <a:ext uri="{A12FA001-AC4F-418D-AE19-62706E023703}">
                      <ahyp:hlinkClr xmlns:ahyp="http://schemas.microsoft.com/office/drawing/2018/hyperlinkcolor" val="tx"/>
                    </a:ext>
                  </a:extLst>
                </a:hlinkClick>
              </a:rPr>
              <a:t>https://www.slideshare.net/ShashankBhatnagar3/nas-network-attached-storage-64574337</a:t>
            </a:r>
            <a:endParaRPr lang="en-US" sz="1400" b="1" dirty="0">
              <a:solidFill>
                <a:srgbClr val="0070C0"/>
              </a:solidFill>
            </a:endParaRPr>
          </a:p>
          <a:p>
            <a:pPr marL="285750" indent="-285750">
              <a:lnSpc>
                <a:spcPct val="150000"/>
              </a:lnSpc>
              <a:spcBef>
                <a:spcPct val="20000"/>
              </a:spcBef>
              <a:spcAft>
                <a:spcPts val="120"/>
              </a:spcAft>
              <a:buClr>
                <a:schemeClr val="accent1"/>
              </a:buClr>
              <a:buFont typeface="Wingdings 2" charset="2"/>
              <a:buChar char=""/>
            </a:pPr>
            <a:r>
              <a:rPr lang="en-US" sz="1400" b="1" dirty="0">
                <a:solidFill>
                  <a:srgbClr val="0070C0"/>
                </a:solidFill>
                <a:hlinkClick r:id="rId8">
                  <a:extLst>
                    <a:ext uri="{A12FA001-AC4F-418D-AE19-62706E023703}">
                      <ahyp:hlinkClr xmlns:ahyp="http://schemas.microsoft.com/office/drawing/2018/hyperlinkcolor" val="tx"/>
                    </a:ext>
                  </a:extLst>
                </a:hlinkClick>
              </a:rPr>
              <a:t>5 cool and creative ways to use NAS | Windows Central</a:t>
            </a:r>
            <a:endParaRPr lang="en-US" sz="1400" b="1" dirty="0">
              <a:solidFill>
                <a:srgbClr val="0070C0"/>
              </a:solidFill>
            </a:endParaRPr>
          </a:p>
          <a:p>
            <a:pPr marL="285750" indent="-285750">
              <a:lnSpc>
                <a:spcPct val="150000"/>
              </a:lnSpc>
              <a:spcBef>
                <a:spcPct val="20000"/>
              </a:spcBef>
              <a:spcAft>
                <a:spcPts val="120"/>
              </a:spcAft>
              <a:buClr>
                <a:schemeClr val="accent1"/>
              </a:buClr>
              <a:buFont typeface="Wingdings 2" charset="2"/>
              <a:buChar char=""/>
            </a:pPr>
            <a:r>
              <a:rPr lang="en-US" sz="1400" b="1" dirty="0">
                <a:solidFill>
                  <a:srgbClr val="0070C0"/>
                </a:solidFill>
                <a:hlinkClick r:id="rId9">
                  <a:extLst>
                    <a:ext uri="{A12FA001-AC4F-418D-AE19-62706E023703}">
                      <ahyp:hlinkClr xmlns:ahyp="http://schemas.microsoft.com/office/drawing/2018/hyperlinkcolor" val="tx"/>
                    </a:ext>
                  </a:extLst>
                </a:hlinkClick>
              </a:rPr>
              <a:t>https://linuxize.com/post/how-to-install-and-configure-samba-on-ubuntu-18-04/</a:t>
            </a:r>
            <a:endParaRPr lang="en-US" sz="1400" b="1" dirty="0">
              <a:solidFill>
                <a:srgbClr val="0070C0"/>
              </a:solidFill>
            </a:endParaRPr>
          </a:p>
          <a:p>
            <a:pPr marL="285750" indent="-285750">
              <a:lnSpc>
                <a:spcPct val="150000"/>
              </a:lnSpc>
              <a:spcBef>
                <a:spcPct val="20000"/>
              </a:spcBef>
              <a:spcAft>
                <a:spcPts val="120"/>
              </a:spcAft>
              <a:buClr>
                <a:schemeClr val="accent1"/>
              </a:buClr>
              <a:buFont typeface="Wingdings 2" charset="2"/>
              <a:buChar char=""/>
            </a:pPr>
            <a:r>
              <a:rPr lang="en-US" sz="1400" b="1" dirty="0">
                <a:solidFill>
                  <a:srgbClr val="0070C0"/>
                </a:solidFill>
                <a:hlinkClick r:id="rId10">
                  <a:extLst>
                    <a:ext uri="{A12FA001-AC4F-418D-AE19-62706E023703}">
                      <ahyp:hlinkClr xmlns:ahyp="http://schemas.microsoft.com/office/drawing/2018/hyperlinkcolor" val="tx"/>
                    </a:ext>
                  </a:extLst>
                </a:hlinkClick>
              </a:rPr>
              <a:t>CIFS vs SMB | Learn 6 Most Amazing Comparisons of CIFS vs SMB (educba.com)</a:t>
            </a:r>
            <a:endParaRPr lang="en-US" sz="1400" b="1" dirty="0">
              <a:solidFill>
                <a:srgbClr val="0070C0"/>
              </a:solidFill>
            </a:endParaRPr>
          </a:p>
        </p:txBody>
      </p:sp>
    </p:spTree>
    <p:extLst>
      <p:ext uri="{BB962C8B-B14F-4D97-AF65-F5344CB8AC3E}">
        <p14:creationId xmlns:p14="http://schemas.microsoft.com/office/powerpoint/2010/main" val="14156501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gate, tiled&#10;&#10;Description automatically generated">
            <a:extLst>
              <a:ext uri="{FF2B5EF4-FFF2-40B4-BE49-F238E27FC236}">
                <a16:creationId xmlns:a16="http://schemas.microsoft.com/office/drawing/2014/main" id="{F917136F-8816-3E48-84DD-4CC4053AC86C}"/>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0"/>
            <a:ext cx="12191980" cy="6857990"/>
          </a:xfrm>
          <a:prstGeom prst="rect">
            <a:avLst/>
          </a:prstGeom>
        </p:spPr>
      </p:pic>
      <p:sp>
        <p:nvSpPr>
          <p:cNvPr id="7" name="Rectangle 6">
            <a:extLst>
              <a:ext uri="{FF2B5EF4-FFF2-40B4-BE49-F238E27FC236}">
                <a16:creationId xmlns:a16="http://schemas.microsoft.com/office/drawing/2014/main" id="{AC89623B-3C43-5745-976A-7B38449EE292}"/>
              </a:ext>
            </a:extLst>
          </p:cNvPr>
          <p:cNvSpPr/>
          <p:nvPr/>
        </p:nvSpPr>
        <p:spPr>
          <a:xfrm>
            <a:off x="4693919" y="2786743"/>
            <a:ext cx="3518263" cy="76944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lIns="91440" tIns="45720" rIns="91440" bIns="45720">
            <a:spAutoFit/>
          </a:bodyPr>
          <a:lstStyle/>
          <a:p>
            <a:pPr algn="ctr"/>
            <a:r>
              <a:rPr lang="en-GB" sz="4400" b="1" dirty="0">
                <a:ln w="0"/>
                <a:solidFill>
                  <a:srgbClr val="26B91C"/>
                </a:solidFill>
                <a:effectLst>
                  <a:outerShdw blurRad="38100" dist="25400" dir="5400000" algn="ctr" rotWithShape="0">
                    <a:srgbClr val="6E747A">
                      <a:alpha val="43000"/>
                    </a:srgbClr>
                  </a:outerShdw>
                </a:effectLst>
                <a:latin typeface="Century Gothic" panose="020B0502020202020204" pitchFamily="34" charset="0"/>
                <a:cs typeface="APPLE CHANCERY" panose="03020702040506060504" pitchFamily="66" charset="-79"/>
              </a:rPr>
              <a:t>Thank You </a:t>
            </a:r>
          </a:p>
        </p:txBody>
      </p:sp>
    </p:spTree>
    <p:extLst>
      <p:ext uri="{BB962C8B-B14F-4D97-AF65-F5344CB8AC3E}">
        <p14:creationId xmlns:p14="http://schemas.microsoft.com/office/powerpoint/2010/main" val="2255450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A4F59-2255-401B-AF7C-8A1F9437AC1A}"/>
              </a:ext>
            </a:extLst>
          </p:cNvPr>
          <p:cNvSpPr>
            <a:spLocks noGrp="1"/>
          </p:cNvSpPr>
          <p:nvPr>
            <p:ph type="title"/>
          </p:nvPr>
        </p:nvSpPr>
        <p:spPr/>
        <p:txBody>
          <a:bodyPr/>
          <a:lstStyle/>
          <a:p>
            <a:r>
              <a:rPr lang="en-US" dirty="0"/>
              <a:t>Types of Network Storage Solutions</a:t>
            </a:r>
            <a:endParaRPr lang="en-IN" dirty="0"/>
          </a:p>
        </p:txBody>
      </p:sp>
      <p:sp>
        <p:nvSpPr>
          <p:cNvPr id="3" name="Content Placeholder 2">
            <a:extLst>
              <a:ext uri="{FF2B5EF4-FFF2-40B4-BE49-F238E27FC236}">
                <a16:creationId xmlns:a16="http://schemas.microsoft.com/office/drawing/2014/main" id="{7A26C90C-28EF-493B-96A3-E451BD9ECC22}"/>
              </a:ext>
            </a:extLst>
          </p:cNvPr>
          <p:cNvSpPr>
            <a:spLocks noGrp="1"/>
          </p:cNvSpPr>
          <p:nvPr>
            <p:ph idx="1"/>
          </p:nvPr>
        </p:nvSpPr>
        <p:spPr/>
        <p:txBody>
          <a:bodyPr>
            <a:normAutofit/>
          </a:bodyPr>
          <a:lstStyle/>
          <a:p>
            <a:pPr marL="514350" indent="-514350">
              <a:buFont typeface="+mj-lt"/>
              <a:buAutoNum type="arabicPeriod"/>
            </a:pPr>
            <a:r>
              <a:rPr lang="en-IN" b="1" dirty="0"/>
              <a:t>Storage Area Networks (SAN)</a:t>
            </a:r>
          </a:p>
          <a:p>
            <a:pPr marL="457200" lvl="1" indent="0">
              <a:buNone/>
            </a:pPr>
            <a:r>
              <a:rPr lang="en-IN" dirty="0"/>
              <a:t>A SAN is a high-performance, dedicated storage network. It transfers data between storage devices and servers. In the SAN infrastructure, fibre channel is used to connect devices such as RAID arrays, DAS or tape libraries to servers</a:t>
            </a:r>
          </a:p>
          <a:p>
            <a:pPr marL="514350" indent="-514350">
              <a:buFont typeface="+mj-lt"/>
              <a:buAutoNum type="arabicPeriod"/>
            </a:pPr>
            <a:r>
              <a:rPr lang="en-IN" b="1" dirty="0"/>
              <a:t>Network Attached Storage (NAS)</a:t>
            </a:r>
          </a:p>
          <a:p>
            <a:pPr marL="457200" lvl="1" indent="0">
              <a:buNone/>
            </a:pPr>
            <a:r>
              <a:rPr lang="en-IN" dirty="0"/>
              <a:t>It is a special purpose device. It comprises hard disks, as well as management software. NAS is dedicated 100% to serve files over a network. In simple terms, NAS shares storage over a network.</a:t>
            </a:r>
            <a:endParaRPr lang="en-IN" b="1" dirty="0"/>
          </a:p>
          <a:p>
            <a:pPr marL="514350" indent="-514350">
              <a:buFont typeface="+mj-lt"/>
              <a:buAutoNum type="arabicPeriod"/>
            </a:pPr>
            <a:r>
              <a:rPr lang="en-IN" b="1" dirty="0"/>
              <a:t>Direct Attached Storage (DAS)</a:t>
            </a:r>
          </a:p>
          <a:p>
            <a:pPr marL="457200" lvl="1" indent="0">
              <a:buNone/>
            </a:pPr>
            <a:r>
              <a:rPr lang="en-IN" dirty="0"/>
              <a:t>Direct attached storage is the term used to describe a storage device that is directly attached to a host system. The simplest example of DAS is the internal hard drive of a server computer</a:t>
            </a:r>
            <a:endParaRPr lang="en-IN" b="1" dirty="0"/>
          </a:p>
        </p:txBody>
      </p:sp>
    </p:spTree>
    <p:extLst>
      <p:ext uri="{BB962C8B-B14F-4D97-AF65-F5344CB8AC3E}">
        <p14:creationId xmlns:p14="http://schemas.microsoft.com/office/powerpoint/2010/main" val="670685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E1B9E-1F0D-4E75-AE94-8C163DEBA36D}"/>
              </a:ext>
            </a:extLst>
          </p:cNvPr>
          <p:cNvSpPr>
            <a:spLocks noGrp="1"/>
          </p:cNvSpPr>
          <p:nvPr>
            <p:ph type="title"/>
          </p:nvPr>
        </p:nvSpPr>
        <p:spPr/>
        <p:txBody>
          <a:bodyPr/>
          <a:lstStyle/>
          <a:p>
            <a:r>
              <a:rPr lang="en-IN" dirty="0"/>
              <a:t>SAN (Storage Area Network)</a:t>
            </a:r>
          </a:p>
        </p:txBody>
      </p:sp>
      <p:sp>
        <p:nvSpPr>
          <p:cNvPr id="3" name="Content Placeholder 2">
            <a:extLst>
              <a:ext uri="{FF2B5EF4-FFF2-40B4-BE49-F238E27FC236}">
                <a16:creationId xmlns:a16="http://schemas.microsoft.com/office/drawing/2014/main" id="{07F0BA51-1BC7-4EC6-AEE9-7D0C4D598FBF}"/>
              </a:ext>
            </a:extLst>
          </p:cNvPr>
          <p:cNvSpPr>
            <a:spLocks noGrp="1"/>
          </p:cNvSpPr>
          <p:nvPr>
            <p:ph sz="half" idx="1"/>
          </p:nvPr>
        </p:nvSpPr>
        <p:spPr/>
        <p:txBody>
          <a:bodyPr/>
          <a:lstStyle/>
          <a:p>
            <a:pPr marL="0" indent="0">
              <a:buNone/>
            </a:pPr>
            <a:r>
              <a:rPr lang="en-US" dirty="0"/>
              <a:t>SAN stands for Storage Area Network. It is commonly defined as an architecture which attaches remote computer storage devices to servers in a way that makes the devices appear as if they are locally attached to the OS.</a:t>
            </a:r>
          </a:p>
          <a:p>
            <a:pPr marL="0" indent="0">
              <a:buNone/>
            </a:pPr>
            <a:r>
              <a:rPr lang="en-US" dirty="0"/>
              <a:t>It has Block-Level Operations and uses the Fiber Channel, iSCSI, and ATA over Ethernet protocols.</a:t>
            </a:r>
          </a:p>
        </p:txBody>
      </p:sp>
      <p:pic>
        <p:nvPicPr>
          <p:cNvPr id="6" name="Content Placeholder 5">
            <a:extLst>
              <a:ext uri="{FF2B5EF4-FFF2-40B4-BE49-F238E27FC236}">
                <a16:creationId xmlns:a16="http://schemas.microsoft.com/office/drawing/2014/main" id="{6EA7C54C-9DE7-4B13-A98F-09C9F1ADE167}"/>
              </a:ext>
            </a:extLst>
          </p:cNvPr>
          <p:cNvPicPr>
            <a:picLocks noGrp="1" noChangeAspect="1"/>
          </p:cNvPicPr>
          <p:nvPr>
            <p:ph sz="half" idx="2"/>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309876" y="2744348"/>
            <a:ext cx="4164086" cy="3022561"/>
          </a:xfrm>
        </p:spPr>
      </p:pic>
    </p:spTree>
    <p:extLst>
      <p:ext uri="{BB962C8B-B14F-4D97-AF65-F5344CB8AC3E}">
        <p14:creationId xmlns:p14="http://schemas.microsoft.com/office/powerpoint/2010/main" val="1047426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AC6DA-E869-4157-B2F2-84AEC91D9AF6}"/>
              </a:ext>
            </a:extLst>
          </p:cNvPr>
          <p:cNvSpPr>
            <a:spLocks noGrp="1"/>
          </p:cNvSpPr>
          <p:nvPr>
            <p:ph type="title"/>
          </p:nvPr>
        </p:nvSpPr>
        <p:spPr/>
        <p:txBody>
          <a:bodyPr/>
          <a:lstStyle/>
          <a:p>
            <a:r>
              <a:rPr lang="en-IN" dirty="0"/>
              <a:t>SAN is Block Level Storage</a:t>
            </a:r>
          </a:p>
        </p:txBody>
      </p:sp>
      <p:pic>
        <p:nvPicPr>
          <p:cNvPr id="7" name="Content Placeholder 6">
            <a:extLst>
              <a:ext uri="{FF2B5EF4-FFF2-40B4-BE49-F238E27FC236}">
                <a16:creationId xmlns:a16="http://schemas.microsoft.com/office/drawing/2014/main" id="{71656220-C8E5-4821-AF40-CA2C92A1F140}"/>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722167" y="2260738"/>
            <a:ext cx="6076950" cy="3419475"/>
          </a:xfrm>
        </p:spPr>
      </p:pic>
      <p:sp>
        <p:nvSpPr>
          <p:cNvPr id="5" name="Text Placeholder 4">
            <a:extLst>
              <a:ext uri="{FF2B5EF4-FFF2-40B4-BE49-F238E27FC236}">
                <a16:creationId xmlns:a16="http://schemas.microsoft.com/office/drawing/2014/main" id="{091FCE6B-0624-456D-B99F-F73953615C02}"/>
              </a:ext>
            </a:extLst>
          </p:cNvPr>
          <p:cNvSpPr>
            <a:spLocks noGrp="1"/>
          </p:cNvSpPr>
          <p:nvPr>
            <p:ph type="body" sz="half" idx="2"/>
          </p:nvPr>
        </p:nvSpPr>
        <p:spPr>
          <a:xfrm>
            <a:off x="655983" y="2380007"/>
            <a:ext cx="4850295" cy="3600311"/>
          </a:xfrm>
        </p:spPr>
        <p:txBody>
          <a:bodyPr>
            <a:normAutofit/>
          </a:bodyPr>
          <a:lstStyle/>
          <a:p>
            <a:pPr marL="0" indent="0">
              <a:buNone/>
            </a:pPr>
            <a:r>
              <a:rPr lang="en-IN" sz="1800" dirty="0"/>
              <a:t>A block level is simply the sequence of bytes or bits that have a nominal length.</a:t>
            </a:r>
          </a:p>
          <a:p>
            <a:pPr marL="0" indent="0">
              <a:buNone/>
            </a:pPr>
            <a:r>
              <a:rPr lang="en-IN" sz="1800" dirty="0"/>
              <a:t>It is used to facilitate the handling of the data-stream by the computer which is receiving the data.</a:t>
            </a:r>
          </a:p>
          <a:p>
            <a:pPr marL="0" indent="0">
              <a:buNone/>
            </a:pPr>
            <a:r>
              <a:rPr lang="en-IN" sz="1800" dirty="0"/>
              <a:t>Block level data is read one block at a time.</a:t>
            </a:r>
          </a:p>
        </p:txBody>
      </p:sp>
    </p:spTree>
    <p:extLst>
      <p:ext uri="{BB962C8B-B14F-4D97-AF65-F5344CB8AC3E}">
        <p14:creationId xmlns:p14="http://schemas.microsoft.com/office/powerpoint/2010/main" val="3302782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FCAAAD-8B66-4A51-8181-33B7E5EA0BFA}"/>
              </a:ext>
            </a:extLst>
          </p:cNvPr>
          <p:cNvSpPr>
            <a:spLocks noGrp="1"/>
          </p:cNvSpPr>
          <p:nvPr>
            <p:ph type="title"/>
          </p:nvPr>
        </p:nvSpPr>
        <p:spPr/>
        <p:txBody>
          <a:bodyPr/>
          <a:lstStyle/>
          <a:p>
            <a:r>
              <a:rPr lang="en-US" dirty="0"/>
              <a:t>What is SAN Used for?</a:t>
            </a:r>
          </a:p>
        </p:txBody>
      </p:sp>
      <p:sp>
        <p:nvSpPr>
          <p:cNvPr id="5" name="Content Placeholder 4">
            <a:extLst>
              <a:ext uri="{FF2B5EF4-FFF2-40B4-BE49-F238E27FC236}">
                <a16:creationId xmlns:a16="http://schemas.microsoft.com/office/drawing/2014/main" id="{D37F9908-2531-4C30-B71F-DF69A726CD21}"/>
              </a:ext>
            </a:extLst>
          </p:cNvPr>
          <p:cNvSpPr>
            <a:spLocks noGrp="1"/>
          </p:cNvSpPr>
          <p:nvPr>
            <p:ph sz="half" idx="1"/>
          </p:nvPr>
        </p:nvSpPr>
        <p:spPr/>
        <p:txBody>
          <a:bodyPr/>
          <a:lstStyle/>
          <a:p>
            <a:r>
              <a:rPr lang="en-US" dirty="0"/>
              <a:t>In the simplest terms, SAN can be considered a network of disks which is accessible by a network of servers.</a:t>
            </a:r>
          </a:p>
          <a:p>
            <a:r>
              <a:rPr lang="en-US" dirty="0"/>
              <a:t>Some of the most popular uses for SANs are:</a:t>
            </a:r>
          </a:p>
          <a:p>
            <a:pPr marL="800100" lvl="1" indent="-342900">
              <a:buFont typeface="+mj-lt"/>
              <a:buAutoNum type="arabicPeriod"/>
            </a:pPr>
            <a:r>
              <a:rPr lang="en-US" dirty="0"/>
              <a:t>Data Center Servers</a:t>
            </a:r>
          </a:p>
          <a:p>
            <a:pPr marL="800100" lvl="1" indent="-342900">
              <a:buFont typeface="+mj-lt"/>
              <a:buAutoNum type="arabicPeriod"/>
            </a:pPr>
            <a:r>
              <a:rPr lang="en-US" dirty="0"/>
              <a:t>Storage Arrays</a:t>
            </a:r>
          </a:p>
          <a:p>
            <a:pPr marL="800100" lvl="1" indent="-342900">
              <a:buFont typeface="+mj-lt"/>
              <a:buAutoNum type="arabicPeriod"/>
            </a:pPr>
            <a:r>
              <a:rPr lang="en-US" dirty="0"/>
              <a:t>Improving Storage Availability</a:t>
            </a:r>
          </a:p>
        </p:txBody>
      </p:sp>
      <p:pic>
        <p:nvPicPr>
          <p:cNvPr id="8" name="Content Placeholder 7">
            <a:extLst>
              <a:ext uri="{FF2B5EF4-FFF2-40B4-BE49-F238E27FC236}">
                <a16:creationId xmlns:a16="http://schemas.microsoft.com/office/drawing/2014/main" id="{A4D67E7A-D99E-41EA-AA6F-17166E31B260}"/>
              </a:ext>
            </a:extLst>
          </p:cNvPr>
          <p:cNvPicPr>
            <a:picLocks noGrp="1" noChangeAspect="1"/>
          </p:cNvPicPr>
          <p:nvPr>
            <p:ph sz="half" idx="2"/>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595710" y="2222500"/>
            <a:ext cx="4218608" cy="3638550"/>
          </a:xfrm>
        </p:spPr>
      </p:pic>
    </p:spTree>
    <p:extLst>
      <p:ext uri="{BB962C8B-B14F-4D97-AF65-F5344CB8AC3E}">
        <p14:creationId xmlns:p14="http://schemas.microsoft.com/office/powerpoint/2010/main" val="4347481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7F0AB-E4AA-446E-B760-22E024CA5601}"/>
              </a:ext>
            </a:extLst>
          </p:cNvPr>
          <p:cNvSpPr>
            <a:spLocks noGrp="1"/>
          </p:cNvSpPr>
          <p:nvPr>
            <p:ph type="title"/>
          </p:nvPr>
        </p:nvSpPr>
        <p:spPr/>
        <p:txBody>
          <a:bodyPr/>
          <a:lstStyle/>
          <a:p>
            <a:r>
              <a:rPr lang="en-US" dirty="0"/>
              <a:t>How SAN Works</a:t>
            </a:r>
          </a:p>
        </p:txBody>
      </p:sp>
      <p:sp>
        <p:nvSpPr>
          <p:cNvPr id="5" name="Content Placeholder 4">
            <a:extLst>
              <a:ext uri="{FF2B5EF4-FFF2-40B4-BE49-F238E27FC236}">
                <a16:creationId xmlns:a16="http://schemas.microsoft.com/office/drawing/2014/main" id="{BAC5CEC0-7D5D-4486-B2F4-D468A6805CD9}"/>
              </a:ext>
            </a:extLst>
          </p:cNvPr>
          <p:cNvSpPr>
            <a:spLocks noGrp="1"/>
          </p:cNvSpPr>
          <p:nvPr>
            <p:ph idx="1"/>
          </p:nvPr>
        </p:nvSpPr>
        <p:spPr/>
        <p:txBody>
          <a:bodyPr/>
          <a:lstStyle/>
          <a:p>
            <a:r>
              <a:rPr lang="en-US" dirty="0"/>
              <a:t>A SAN is usually made up of three layers:</a:t>
            </a:r>
          </a:p>
          <a:p>
            <a:pPr marL="800100" lvl="1" indent="-342900">
              <a:buFont typeface="+mj-lt"/>
              <a:buAutoNum type="arabicPeriod"/>
            </a:pPr>
            <a:r>
              <a:rPr lang="en-US" dirty="0"/>
              <a:t>Host Layer – It represents the servers that are attached to the SAN</a:t>
            </a:r>
          </a:p>
          <a:p>
            <a:pPr marL="800100" lvl="1" indent="-342900">
              <a:buFont typeface="+mj-lt"/>
              <a:buAutoNum type="arabicPeriod"/>
            </a:pPr>
            <a:r>
              <a:rPr lang="en-US" dirty="0"/>
              <a:t>Fabric Layer – This layer includes the physical network devices such as cables and routers,</a:t>
            </a:r>
          </a:p>
          <a:p>
            <a:pPr marL="800100" lvl="1" indent="-342900">
              <a:buFont typeface="+mj-lt"/>
              <a:buAutoNum type="arabicPeriod"/>
            </a:pPr>
            <a:r>
              <a:rPr lang="en-US" dirty="0"/>
              <a:t>Storage Layer -  This layer includes all the storage devices which have been collected in a pool together. This layer mostly includes HDDs or SSDs organized in a RAID array.</a:t>
            </a:r>
          </a:p>
          <a:p>
            <a:pPr marL="800100" lvl="1" indent="-342900">
              <a:buFont typeface="+mj-lt"/>
              <a:buAutoNum type="arabicPeriod"/>
            </a:pPr>
            <a:endParaRPr lang="en-US" dirty="0"/>
          </a:p>
          <a:p>
            <a:pPr indent="-285750"/>
            <a:r>
              <a:rPr lang="en-US" dirty="0"/>
              <a:t>A SAN also includes the protocols that allow the communication of devices over the network. The most important protocol here is the Fiber Channel Protocol which controls iSCSI commands over the Fabric Layer.</a:t>
            </a:r>
          </a:p>
        </p:txBody>
      </p:sp>
    </p:spTree>
    <p:extLst>
      <p:ext uri="{BB962C8B-B14F-4D97-AF65-F5344CB8AC3E}">
        <p14:creationId xmlns:p14="http://schemas.microsoft.com/office/powerpoint/2010/main" val="23692423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8B169-92DB-4E47-B262-F33AB332DDB0}"/>
              </a:ext>
            </a:extLst>
          </p:cNvPr>
          <p:cNvSpPr>
            <a:spLocks noGrp="1"/>
          </p:cNvSpPr>
          <p:nvPr>
            <p:ph type="title"/>
          </p:nvPr>
        </p:nvSpPr>
        <p:spPr/>
        <p:txBody>
          <a:bodyPr/>
          <a:lstStyle/>
          <a:p>
            <a:r>
              <a:rPr lang="en-US" dirty="0"/>
              <a:t>Setting Up a SAN</a:t>
            </a:r>
          </a:p>
        </p:txBody>
      </p:sp>
      <p:sp>
        <p:nvSpPr>
          <p:cNvPr id="3" name="Content Placeholder 2">
            <a:extLst>
              <a:ext uri="{FF2B5EF4-FFF2-40B4-BE49-F238E27FC236}">
                <a16:creationId xmlns:a16="http://schemas.microsoft.com/office/drawing/2014/main" id="{6B440DBC-2DC2-4B40-A998-9AF79FD53C80}"/>
              </a:ext>
            </a:extLst>
          </p:cNvPr>
          <p:cNvSpPr>
            <a:spLocks noGrp="1"/>
          </p:cNvSpPr>
          <p:nvPr>
            <p:ph idx="1"/>
          </p:nvPr>
        </p:nvSpPr>
        <p:spPr/>
        <p:txBody>
          <a:bodyPr/>
          <a:lstStyle/>
          <a:p>
            <a:r>
              <a:rPr lang="en-US" dirty="0"/>
              <a:t>The Process of setting up a SAN first requires the system to meet the hardware requirements. Once it has been gathered, the user needs to:</a:t>
            </a:r>
          </a:p>
          <a:p>
            <a:pPr marL="800100" lvl="1" indent="-342900">
              <a:buFont typeface="+mj-lt"/>
              <a:buAutoNum type="arabicPeriod"/>
            </a:pPr>
            <a:r>
              <a:rPr lang="en-US" dirty="0"/>
              <a:t>Assemble the hardware components together and connect them over the fabric layer with cables.</a:t>
            </a:r>
          </a:p>
          <a:p>
            <a:pPr marL="800100" lvl="1" indent="-342900">
              <a:buFont typeface="+mj-lt"/>
              <a:buAutoNum type="arabicPeriod"/>
            </a:pPr>
            <a:r>
              <a:rPr lang="en-US" dirty="0"/>
              <a:t>Change any settings that may require changing.</a:t>
            </a:r>
          </a:p>
          <a:p>
            <a:pPr marL="800100" lvl="1" indent="-342900">
              <a:buFont typeface="+mj-lt"/>
              <a:buAutoNum type="arabicPeriod"/>
            </a:pPr>
            <a:r>
              <a:rPr lang="en-US" dirty="0"/>
              <a:t>Test the integration.</a:t>
            </a:r>
          </a:p>
          <a:p>
            <a:pPr marL="800100" lvl="1" indent="-342900">
              <a:buFont typeface="+mj-lt"/>
              <a:buAutoNum type="arabicPeriod"/>
            </a:pPr>
            <a:r>
              <a:rPr lang="en-US" dirty="0"/>
              <a:t>Establish a performance baseline for every component.</a:t>
            </a:r>
          </a:p>
          <a:p>
            <a:pPr marL="800100" lvl="1" indent="-342900">
              <a:buFont typeface="+mj-lt"/>
              <a:buAutoNum type="arabicPeriod"/>
            </a:pPr>
            <a:r>
              <a:rPr lang="en-US" dirty="0"/>
              <a:t>Document the SAN installation.</a:t>
            </a:r>
          </a:p>
        </p:txBody>
      </p:sp>
    </p:spTree>
    <p:extLst>
      <p:ext uri="{BB962C8B-B14F-4D97-AF65-F5344CB8AC3E}">
        <p14:creationId xmlns:p14="http://schemas.microsoft.com/office/powerpoint/2010/main" val="27587765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9ECD33"/>
      </a:accent1>
      <a:accent2>
        <a:srgbClr val="E19933"/>
      </a:accent2>
      <a:accent3>
        <a:srgbClr val="DC5D3D"/>
      </a:accent3>
      <a:accent4>
        <a:srgbClr val="A967CB"/>
      </a:accent4>
      <a:accent5>
        <a:srgbClr val="5EA5DD"/>
      </a:accent5>
      <a:accent6>
        <a:srgbClr val="44BEA9"/>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98D1675B-7325-48AD-994B-0DEF3379A98D}"/>
    </a:ext>
  </a:extLst>
</a:theme>
</file>

<file path=docProps/app.xml><?xml version="1.0" encoding="utf-8"?>
<Properties xmlns="http://schemas.openxmlformats.org/officeDocument/2006/extended-properties" xmlns:vt="http://schemas.openxmlformats.org/officeDocument/2006/docPropsVTypes">
  <Template>TM03457503[[fn=Quotable]]</Template>
  <TotalTime>1127</TotalTime>
  <Words>1606</Words>
  <Application>Microsoft Macintosh PowerPoint</Application>
  <PresentationFormat>Widescreen</PresentationFormat>
  <Paragraphs>139</Paragraphs>
  <Slides>33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33</vt:i4>
      </vt:variant>
    </vt:vector>
  </HeadingPairs>
  <TitlesOfParts>
    <vt:vector size="36" baseType="lpstr">
      <vt:lpstr>Century Gothic</vt:lpstr>
      <vt:lpstr>Wingdings 2</vt:lpstr>
      <vt:lpstr>Quotable</vt:lpstr>
      <vt:lpstr>Linux for Network Storage</vt:lpstr>
      <vt:lpstr>What is network storage</vt:lpstr>
      <vt:lpstr>Need of network storage </vt:lpstr>
      <vt:lpstr>Types of Network Storage Solutions</vt:lpstr>
      <vt:lpstr>SAN (Storage Area Network)</vt:lpstr>
      <vt:lpstr>SAN is Block Level Storage</vt:lpstr>
      <vt:lpstr>What is SAN Used for?</vt:lpstr>
      <vt:lpstr>How SAN Works</vt:lpstr>
      <vt:lpstr>Setting Up a SAN</vt:lpstr>
      <vt:lpstr>Benefits of SAN</vt:lpstr>
      <vt:lpstr>Disadvantages of SAN</vt:lpstr>
      <vt:lpstr>NAS (Network Attached Storage)</vt:lpstr>
      <vt:lpstr>NAS is File Level Storage</vt:lpstr>
      <vt:lpstr>What is NAS Used for?</vt:lpstr>
      <vt:lpstr>How it Works</vt:lpstr>
      <vt:lpstr>Setting Up a NAS with SAMBA</vt:lpstr>
      <vt:lpstr>1. Install SAMBA on Ubuntu</vt:lpstr>
      <vt:lpstr>2. Configuring firewall</vt:lpstr>
      <vt:lpstr>3. Configure Global Samba Options</vt:lpstr>
      <vt:lpstr>4. Create SAMBA User</vt:lpstr>
      <vt:lpstr>5. Enabling the Account</vt:lpstr>
      <vt:lpstr>6. Configuring Samba Shares</vt:lpstr>
      <vt:lpstr>7. Configuration of Ubuntu Client</vt:lpstr>
      <vt:lpstr>7. Connecting to Server</vt:lpstr>
      <vt:lpstr>8. Mounting the Samba Share</vt:lpstr>
      <vt:lpstr>9. Finishing Up</vt:lpstr>
      <vt:lpstr>10. Connecting to Samba Share from macOS</vt:lpstr>
      <vt:lpstr>Benefits of NAS</vt:lpstr>
      <vt:lpstr>Disadvantages of NAS</vt:lpstr>
      <vt:lpstr>Comparisons </vt:lpstr>
      <vt:lpstr>CIFS VS SMB</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for Network Storage</dc:title>
  <dc:creator>SUYOG SHANKER 41 - 70471016041</dc:creator>
  <cp:lastModifiedBy>TARUN TANMAY - 70471018055</cp:lastModifiedBy>
  <cp:revision>42</cp:revision>
  <dcterms:created xsi:type="dcterms:W3CDTF">2021-03-24T22:25:00Z</dcterms:created>
  <dcterms:modified xsi:type="dcterms:W3CDTF">2021-03-27T11:00:12Z</dcterms:modified>
</cp:coreProperties>
</file>